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389" r:id="rId3"/>
    <p:sldId id="385" r:id="rId4"/>
    <p:sldId id="339" r:id="rId5"/>
    <p:sldId id="386" r:id="rId6"/>
    <p:sldId id="382" r:id="rId7"/>
    <p:sldId id="375" r:id="rId8"/>
    <p:sldId id="390" r:id="rId9"/>
    <p:sldId id="388" r:id="rId10"/>
    <p:sldId id="391" r:id="rId11"/>
    <p:sldId id="395" r:id="rId12"/>
    <p:sldId id="397" r:id="rId13"/>
    <p:sldId id="398" r:id="rId14"/>
    <p:sldId id="399" r:id="rId15"/>
    <p:sldId id="400" r:id="rId16"/>
    <p:sldId id="420" r:id="rId17"/>
    <p:sldId id="401" r:id="rId18"/>
    <p:sldId id="402" r:id="rId19"/>
    <p:sldId id="403" r:id="rId20"/>
    <p:sldId id="404" r:id="rId21"/>
    <p:sldId id="405" r:id="rId22"/>
    <p:sldId id="406" r:id="rId23"/>
    <p:sldId id="419" r:id="rId24"/>
    <p:sldId id="407" r:id="rId25"/>
    <p:sldId id="408" r:id="rId26"/>
    <p:sldId id="409" r:id="rId27"/>
    <p:sldId id="411" r:id="rId28"/>
    <p:sldId id="410" r:id="rId29"/>
    <p:sldId id="421" r:id="rId30"/>
    <p:sldId id="412" r:id="rId31"/>
    <p:sldId id="413" r:id="rId32"/>
    <p:sldId id="414" r:id="rId33"/>
    <p:sldId id="415" r:id="rId34"/>
    <p:sldId id="416" r:id="rId35"/>
    <p:sldId id="272" r:id="rId36"/>
    <p:sldId id="41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7" clrIdx="0"/>
  <p:cmAuthor id="1" name="Lucas Moore" initials="LM"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3" autoAdjust="0"/>
    <p:restoredTop sz="95369" autoAdjust="0"/>
  </p:normalViewPr>
  <p:slideViewPr>
    <p:cSldViewPr>
      <p:cViewPr varScale="1">
        <p:scale>
          <a:sx n="93" d="100"/>
          <a:sy n="93" d="100"/>
        </p:scale>
        <p:origin x="1134" y="78"/>
      </p:cViewPr>
      <p:guideLst>
        <p:guide orient="horz" pos="2160"/>
        <p:guide pos="2880"/>
      </p:guideLst>
    </p:cSldViewPr>
  </p:slideViewPr>
  <p:outlineViewPr>
    <p:cViewPr>
      <p:scale>
        <a:sx n="33" d="100"/>
        <a:sy n="33" d="100"/>
      </p:scale>
      <p:origin x="0" y="137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279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40264B-CA84-4200-8ECA-80EFE92C1513}" type="datetimeFigureOut">
              <a:rPr lang="en-US" smtClean="0"/>
              <a:pPr/>
              <a:t>5/27/2015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C7CBFA-B763-4506-883C-6B50DA21BEE0}" type="slidenum">
              <a:rPr lang="en-US" smtClean="0"/>
              <a:pPr/>
              <a:t>‹#›</a:t>
            </a:fld>
            <a:endParaRPr lang="en-US" dirty="0"/>
          </a:p>
        </p:txBody>
      </p:sp>
    </p:spTree>
    <p:extLst>
      <p:ext uri="{BB962C8B-B14F-4D97-AF65-F5344CB8AC3E}">
        <p14:creationId xmlns:p14="http://schemas.microsoft.com/office/powerpoint/2010/main" val="39870441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2FDD6-EB5A-4641-9EFE-E6F4908A309E}" type="datetimeFigureOut">
              <a:rPr lang="en-US" smtClean="0"/>
              <a:pPr/>
              <a:t>5/27/2015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504A5-00ED-4EDC-BFDB-AA2604CE536F}" type="slidenum">
              <a:rPr lang="en-US" smtClean="0"/>
              <a:pPr/>
              <a:t>‹#›</a:t>
            </a:fld>
            <a:endParaRPr lang="en-US" dirty="0"/>
          </a:p>
        </p:txBody>
      </p:sp>
    </p:spTree>
    <p:extLst>
      <p:ext uri="{BB962C8B-B14F-4D97-AF65-F5344CB8AC3E}">
        <p14:creationId xmlns:p14="http://schemas.microsoft.com/office/powerpoint/2010/main" val="412573348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504A5-00ED-4EDC-BFDB-AA2604CE536F}" type="slidenum">
              <a:rPr lang="en-US" smtClean="0"/>
              <a:pPr/>
              <a:t>1</a:t>
            </a:fld>
            <a:endParaRPr lang="en-US" dirty="0"/>
          </a:p>
        </p:txBody>
      </p:sp>
      <p:sp>
        <p:nvSpPr>
          <p:cNvPr id="6" name="Date Placeholder 5"/>
          <p:cNvSpPr>
            <a:spLocks noGrp="1"/>
          </p:cNvSpPr>
          <p:nvPr>
            <p:ph type="dt" idx="12"/>
          </p:nvPr>
        </p:nvSpPr>
        <p:spPr/>
        <p:txBody>
          <a:bodyPr/>
          <a:lstStyle/>
          <a:p>
            <a:fld id="{664E028D-FB28-4E7D-9723-5A66E15D50F5}" type="datetime1">
              <a:rPr lang="en-US" smtClean="0"/>
              <a:pPr/>
              <a:t>5/27/2015</a:t>
            </a:fld>
            <a:endParaRPr lang="en-US" dirty="0"/>
          </a:p>
        </p:txBody>
      </p:sp>
    </p:spTree>
    <p:extLst>
      <p:ext uri="{BB962C8B-B14F-4D97-AF65-F5344CB8AC3E}">
        <p14:creationId xmlns:p14="http://schemas.microsoft.com/office/powerpoint/2010/main" val="2535628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04E9C74-8463-4EBD-923D-C4000462DCCF}" type="slidenum">
              <a:rPr lang="en-US" smtClean="0"/>
              <a:pPr/>
              <a:t>2</a:t>
            </a:fld>
            <a:endParaRPr lang="en-US" dirty="0" smtClean="0"/>
          </a:p>
        </p:txBody>
      </p:sp>
      <p:sp>
        <p:nvSpPr>
          <p:cNvPr id="57347" name="Rectangle 2"/>
          <p:cNvSpPr>
            <a:spLocks noGrp="1" noRot="1" noChangeAspect="1" noChangeArrowheads="1" noTextEdit="1"/>
          </p:cNvSpPr>
          <p:nvPr>
            <p:ph type="sldImg"/>
          </p:nvPr>
        </p:nvSpPr>
        <p:spPr>
          <a:xfrm>
            <a:off x="1144588" y="685800"/>
            <a:ext cx="4572000" cy="3429000"/>
          </a:xfrm>
          <a:ln/>
        </p:spPr>
      </p:sp>
      <p:sp>
        <p:nvSpPr>
          <p:cNvPr id="57348" name="Rectangle 3"/>
          <p:cNvSpPr>
            <a:spLocks noGrp="1" noChangeArrowheads="1"/>
          </p:cNvSpPr>
          <p:nvPr>
            <p:ph type="body" idx="1"/>
          </p:nvPr>
        </p:nvSpPr>
        <p:spPr>
          <a:noFill/>
          <a:ln w="9525"/>
        </p:spPr>
        <p:txBody>
          <a:bodyPr/>
          <a:lstStyle/>
          <a:p>
            <a:pPr eaLnBrk="1" hangingPunct="1"/>
            <a:endParaRPr lang="en-US" dirty="0" smtClean="0"/>
          </a:p>
        </p:txBody>
      </p:sp>
    </p:spTree>
    <p:extLst>
      <p:ext uri="{BB962C8B-B14F-4D97-AF65-F5344CB8AC3E}">
        <p14:creationId xmlns:p14="http://schemas.microsoft.com/office/powerpoint/2010/main" val="309074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78C5E26E-AFE9-458C-A025-870206BB6350}" type="datetime1">
              <a:rPr lang="en-US" smtClean="0"/>
              <a:pPr/>
              <a:t>5/27/2015</a:t>
            </a:fld>
            <a:endParaRPr lang="en-US" dirty="0"/>
          </a:p>
        </p:txBody>
      </p:sp>
      <p:sp>
        <p:nvSpPr>
          <p:cNvPr id="5" name="Slide Number Placeholder 4"/>
          <p:cNvSpPr>
            <a:spLocks noGrp="1"/>
          </p:cNvSpPr>
          <p:nvPr>
            <p:ph type="sldNum" sz="quarter" idx="11"/>
          </p:nvPr>
        </p:nvSpPr>
        <p:spPr/>
        <p:txBody>
          <a:bodyPr/>
          <a:lstStyle/>
          <a:p>
            <a:fld id="{DE7504A5-00ED-4EDC-BFDB-AA2604CE536F}" type="slidenum">
              <a:rPr lang="en-US" smtClean="0"/>
              <a:pPr/>
              <a:t>7</a:t>
            </a:fld>
            <a:endParaRPr lang="en-US" dirty="0"/>
          </a:p>
        </p:txBody>
      </p:sp>
    </p:spTree>
    <p:extLst>
      <p:ext uri="{BB962C8B-B14F-4D97-AF65-F5344CB8AC3E}">
        <p14:creationId xmlns:p14="http://schemas.microsoft.com/office/powerpoint/2010/main" val="321292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504A5-00ED-4EDC-BFDB-AA2604CE536F}" type="slidenum">
              <a:rPr lang="en-US" smtClean="0"/>
              <a:pPr/>
              <a:t>8</a:t>
            </a:fld>
            <a:endParaRPr lang="en-US" dirty="0"/>
          </a:p>
        </p:txBody>
      </p:sp>
      <p:sp>
        <p:nvSpPr>
          <p:cNvPr id="6" name="Date Placeholder 5"/>
          <p:cNvSpPr>
            <a:spLocks noGrp="1"/>
          </p:cNvSpPr>
          <p:nvPr>
            <p:ph type="dt" idx="12"/>
          </p:nvPr>
        </p:nvSpPr>
        <p:spPr/>
        <p:txBody>
          <a:bodyPr/>
          <a:lstStyle/>
          <a:p>
            <a:fld id="{664E028D-FB28-4E7D-9723-5A66E15D50F5}" type="datetime1">
              <a:rPr lang="en-US" smtClean="0"/>
              <a:pPr/>
              <a:t>5/27/2015</a:t>
            </a:fld>
            <a:endParaRPr lang="en-US" dirty="0"/>
          </a:p>
        </p:txBody>
      </p:sp>
    </p:spTree>
    <p:extLst>
      <p:ext uri="{BB962C8B-B14F-4D97-AF65-F5344CB8AC3E}">
        <p14:creationId xmlns:p14="http://schemas.microsoft.com/office/powerpoint/2010/main" val="106942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6AA9725-9E51-40A9-8E47-D568B2493000}" type="datetimeFigureOut">
              <a:rPr lang="en-US" smtClean="0"/>
              <a:pPr/>
              <a:t>5/27/2015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1419738-5E91-4E71-9216-C25E4D46673C}"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AA9725-9E51-40A9-8E47-D568B2493000}"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419738-5E91-4E71-9216-C25E4D46673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41419738-5E91-4E71-9216-C25E4D46673C}"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AA9725-9E51-40A9-8E47-D568B2493000}"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6AA9725-9E51-40A9-8E47-D568B2493000}"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41419738-5E91-4E71-9216-C25E4D46673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46AA9725-9E51-40A9-8E47-D568B2493000}" type="datetimeFigureOut">
              <a:rPr lang="en-US" smtClean="0"/>
              <a:pPr/>
              <a:t>5/27/2015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1419738-5E91-4E71-9216-C25E4D46673C}"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6AA9725-9E51-40A9-8E47-D568B2493000}"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419738-5E91-4E71-9216-C25E4D46673C}"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6AA9725-9E51-40A9-8E47-D568B2493000}" type="datetimeFigureOut">
              <a:rPr lang="en-US" smtClean="0"/>
              <a:pPr/>
              <a:t>5/27/2015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1419738-5E91-4E71-9216-C25E4D46673C}"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AA9725-9E51-40A9-8E47-D568B2493000}" type="datetimeFigureOut">
              <a:rPr lang="en-US" smtClean="0"/>
              <a:pPr/>
              <a:t>5/27/2015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41419738-5E91-4E71-9216-C25E4D46673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6AA9725-9E51-40A9-8E47-D568B2493000}" type="datetimeFigureOut">
              <a:rPr lang="en-US" smtClean="0"/>
              <a:pPr/>
              <a:t>5/27/2015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1419738-5E91-4E71-9216-C25E4D46673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1419738-5E91-4E71-9216-C25E4D46673C}"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46AA9725-9E51-40A9-8E47-D568B2493000}" type="datetimeFigureOut">
              <a:rPr lang="en-US" smtClean="0"/>
              <a:pPr/>
              <a:t>5/27/2015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41419738-5E91-4E71-9216-C25E4D46673C}"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46AA9725-9E51-40A9-8E47-D568B2493000}" type="datetimeFigureOut">
              <a:rPr lang="en-US" smtClean="0"/>
              <a:pPr/>
              <a:t>5/27/2015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6AA9725-9E51-40A9-8E47-D568B2493000}" type="datetimeFigureOut">
              <a:rPr lang="en-US" smtClean="0"/>
              <a:pPr/>
              <a:t>5/27/2015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1419738-5E91-4E71-9216-C25E4D46673C}"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RaviM@iCASTusa.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3.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81000"/>
            <a:ext cx="8778240" cy="1752600"/>
          </a:xfrm>
        </p:spPr>
        <p:txBody>
          <a:bodyPr>
            <a:normAutofit/>
          </a:bodyPr>
          <a:lstStyle/>
          <a:p>
            <a:r>
              <a:rPr lang="en-US" sz="2000" b="1" dirty="0" smtClean="0"/>
              <a:t>International Center for Appropriate and Sustainable Technology</a:t>
            </a:r>
            <a:endParaRPr lang="en-US" sz="2000" b="1" dirty="0"/>
          </a:p>
        </p:txBody>
      </p:sp>
      <p:pic>
        <p:nvPicPr>
          <p:cNvPr id="5" name="Picture 4" descr="ICAST Logo.JPG"/>
          <p:cNvPicPr>
            <a:picLocks noChangeAspect="1"/>
          </p:cNvPicPr>
          <p:nvPr/>
        </p:nvPicPr>
        <p:blipFill>
          <a:blip r:embed="rId3" cstate="print"/>
          <a:stretch>
            <a:fillRect/>
          </a:stretch>
        </p:blipFill>
        <p:spPr>
          <a:xfrm>
            <a:off x="3694176" y="228600"/>
            <a:ext cx="1752600" cy="1520248"/>
          </a:xfrm>
          <a:prstGeom prst="rect">
            <a:avLst/>
          </a:prstGeom>
        </p:spPr>
      </p:pic>
      <p:sp>
        <p:nvSpPr>
          <p:cNvPr id="8" name="TextBox 7"/>
          <p:cNvSpPr txBox="1"/>
          <p:nvPr/>
        </p:nvSpPr>
        <p:spPr>
          <a:xfrm>
            <a:off x="758952" y="3962399"/>
            <a:ext cx="7620000" cy="584775"/>
          </a:xfrm>
          <a:prstGeom prst="rect">
            <a:avLst/>
          </a:prstGeom>
          <a:noFill/>
        </p:spPr>
        <p:txBody>
          <a:bodyPr wrap="square" rtlCol="0">
            <a:spAutoFit/>
          </a:bodyPr>
          <a:lstStyle/>
          <a:p>
            <a:pPr algn="ctr"/>
            <a:r>
              <a:rPr lang="en-US" sz="3200" dirty="0" smtClean="0">
                <a:solidFill>
                  <a:schemeClr val="bg1"/>
                </a:solidFill>
                <a:latin typeface="+mj-lt"/>
                <a:cs typeface="Aharoni" pitchFamily="2" charset="-79"/>
              </a:rPr>
              <a:t>Using Local Resources for Local Benefit</a:t>
            </a:r>
            <a:endParaRPr lang="en-US" sz="3200" dirty="0">
              <a:solidFill>
                <a:schemeClr val="bg1"/>
              </a:solidFill>
              <a:latin typeface="+mj-lt"/>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lstStyle/>
          <a:p>
            <a:pPr marL="457200" indent="-457200">
              <a:spcBef>
                <a:spcPts val="600"/>
              </a:spcBef>
              <a:buClrTx/>
              <a:buSzPct val="100000"/>
              <a:buFont typeface="Wingdings" charset="2"/>
              <a:buChar char="ü"/>
            </a:pPr>
            <a:r>
              <a:rPr lang="en-US" sz="2400" dirty="0" smtClean="0">
                <a:solidFill>
                  <a:srgbClr val="000000"/>
                </a:solidFill>
              </a:rPr>
              <a:t>An individual who establishes a new organization without the benefit of corporate sponsorship</a:t>
            </a:r>
            <a:endParaRPr lang="en-US" sz="2400" i="1" dirty="0" smtClean="0">
              <a:solidFill>
                <a:srgbClr val="000000"/>
              </a:solidFill>
            </a:endParaRPr>
          </a:p>
          <a:p>
            <a:pPr marL="457200" indent="-457200">
              <a:spcBef>
                <a:spcPts val="600"/>
              </a:spcBef>
              <a:buClrTx/>
              <a:buSzPct val="100000"/>
              <a:buFont typeface="Wingdings" charset="2"/>
              <a:buChar char="ü"/>
            </a:pPr>
            <a:r>
              <a:rPr lang="en-US" sz="2400" dirty="0" smtClean="0"/>
              <a:t>A vision-driven individual who assumes significant personal and financial risk to start or expand a business</a:t>
            </a:r>
          </a:p>
          <a:p>
            <a:pPr marL="457200" indent="-457200">
              <a:buClrTx/>
              <a:buSzPct val="100000"/>
              <a:buFont typeface="Wingdings" charset="2"/>
              <a:buChar char="ü"/>
            </a:pPr>
            <a:r>
              <a:rPr lang="en-US" sz="2400" dirty="0" smtClean="0"/>
              <a:t>There is no ‘magic pill’ for becoming a successful Entrepreneur</a:t>
            </a:r>
            <a:r>
              <a:rPr lang="en-US" sz="1100" dirty="0" smtClean="0"/>
              <a:t/>
            </a:r>
            <a:br>
              <a:rPr lang="en-US" sz="1100" dirty="0" smtClean="0"/>
            </a:br>
            <a:r>
              <a:rPr lang="en-US" sz="1100" dirty="0" smtClean="0"/>
              <a:t/>
            </a:r>
            <a:br>
              <a:rPr lang="en-US" sz="1100" dirty="0" smtClean="0"/>
            </a:br>
            <a:endParaRPr lang="en-US" sz="1100" dirty="0" smtClean="0"/>
          </a:p>
          <a:p>
            <a:pPr marL="457200" indent="-457200">
              <a:spcBef>
                <a:spcPts val="600"/>
              </a:spcBef>
              <a:spcAft>
                <a:spcPts val="600"/>
              </a:spcAft>
              <a:buClrTx/>
              <a:buSzPct val="100000"/>
              <a:buFont typeface="Wingdings" pitchFamily="2" charset="2"/>
              <a:buChar char="ü"/>
            </a:pPr>
            <a:endParaRPr lang="en-US" sz="2000" dirty="0" smtClean="0">
              <a:solidFill>
                <a:schemeClr val="bg1"/>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rPr>
              <a:t>Entrepreneur?</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lstStyle/>
          <a:p>
            <a:pPr marL="457200" indent="-457200">
              <a:spcBef>
                <a:spcPts val="600"/>
              </a:spcBef>
              <a:buClrTx/>
              <a:buSzPct val="100000"/>
              <a:buFont typeface="Wingdings" charset="2"/>
              <a:buChar char="ü"/>
            </a:pPr>
            <a:r>
              <a:rPr lang="en-US" sz="2400" dirty="0" smtClean="0"/>
              <a:t>A way of thinking, reasoning, and acting</a:t>
            </a:r>
          </a:p>
          <a:p>
            <a:pPr marL="914400" indent="-457200">
              <a:spcBef>
                <a:spcPts val="600"/>
              </a:spcBef>
              <a:buClrTx/>
              <a:buSzPct val="100000"/>
              <a:buFont typeface="Wingdings" charset="2"/>
              <a:buChar char="Ø"/>
            </a:pPr>
            <a:r>
              <a:rPr lang="en-US" sz="2000" dirty="0" smtClean="0">
                <a:solidFill>
                  <a:schemeClr val="accent1"/>
                </a:solidFill>
              </a:rPr>
              <a:t>Opportunity obsessed</a:t>
            </a:r>
          </a:p>
          <a:p>
            <a:pPr marL="914400" indent="-457200">
              <a:spcBef>
                <a:spcPts val="600"/>
              </a:spcBef>
              <a:buClrTx/>
              <a:buSzPct val="100000"/>
              <a:buFont typeface="Wingdings" charset="2"/>
              <a:buChar char="Ø"/>
            </a:pPr>
            <a:r>
              <a:rPr lang="en-US" sz="2000" dirty="0" smtClean="0">
                <a:solidFill>
                  <a:schemeClr val="accent1"/>
                </a:solidFill>
              </a:rPr>
              <a:t>Holistic in approach</a:t>
            </a:r>
          </a:p>
          <a:p>
            <a:pPr marL="914400" indent="-457200">
              <a:spcBef>
                <a:spcPts val="600"/>
              </a:spcBef>
              <a:buClrTx/>
              <a:buSzPct val="100000"/>
              <a:buFont typeface="Wingdings" charset="2"/>
              <a:buChar char="Ø"/>
            </a:pPr>
            <a:r>
              <a:rPr lang="en-US" sz="2000" dirty="0" smtClean="0">
                <a:solidFill>
                  <a:schemeClr val="accent1"/>
                </a:solidFill>
              </a:rPr>
              <a:t>And leadership balanced</a:t>
            </a:r>
          </a:p>
          <a:p>
            <a:pPr marL="457200" indent="-457200">
              <a:spcBef>
                <a:spcPts val="600"/>
              </a:spcBef>
              <a:buClrTx/>
              <a:buSzPct val="100000"/>
              <a:buFont typeface="Wingdings" charset="2"/>
              <a:buChar char="ü"/>
            </a:pPr>
            <a:r>
              <a:rPr lang="en-US" sz="2400" dirty="0" smtClean="0"/>
              <a:t>Insane perseverance in the face of total rejection</a:t>
            </a:r>
          </a:p>
          <a:p>
            <a:pPr marL="914400" indent="-457200">
              <a:spcBef>
                <a:spcPts val="600"/>
              </a:spcBef>
              <a:buClrTx/>
              <a:buSzPct val="100000"/>
              <a:buFont typeface="Wingdings" charset="2"/>
              <a:buChar char="Ø"/>
            </a:pPr>
            <a:endParaRPr lang="en-US" sz="2000" dirty="0" smtClean="0">
              <a:solidFill>
                <a:schemeClr val="accent1"/>
              </a:solidFill>
            </a:endParaRPr>
          </a:p>
          <a:p>
            <a:pPr marL="457200" indent="-457200">
              <a:spcBef>
                <a:spcPts val="600"/>
              </a:spcBef>
              <a:spcAft>
                <a:spcPts val="600"/>
              </a:spcAft>
              <a:buClrTx/>
              <a:buSzPct val="100000"/>
              <a:buFont typeface="Wingdings" pitchFamily="2" charset="2"/>
              <a:buChar char="ü"/>
            </a:pPr>
            <a:endParaRPr lang="en-US" sz="2000" dirty="0" smtClean="0">
              <a:solidFill>
                <a:schemeClr val="bg1"/>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chemeClr val="bg1"/>
                </a:solidFill>
              </a:rPr>
              <a:t>Entrepreneurship?</a:t>
            </a:r>
            <a:endParaRPr lang="en-US" sz="3200" dirty="0">
              <a:solidFill>
                <a:schemeClr val="bg1"/>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Autofit/>
          </a:bodyPr>
          <a:lstStyle/>
          <a:p>
            <a:pPr marL="266700" indent="0" algn="ctr">
              <a:spcBef>
                <a:spcPct val="0"/>
              </a:spcBef>
              <a:spcAft>
                <a:spcPts val="600"/>
              </a:spcAft>
              <a:buFont typeface="Gill Sans" pitchFamily="-112" charset="0"/>
              <a:buNone/>
            </a:pPr>
            <a:r>
              <a:rPr lang="en-US" sz="2000" dirty="0" smtClean="0"/>
              <a:t>“I do not wish to be a kept citizen.</a:t>
            </a:r>
            <a:br>
              <a:rPr lang="en-US" sz="2000" dirty="0" smtClean="0"/>
            </a:br>
            <a:r>
              <a:rPr lang="en-US" sz="2000" dirty="0" smtClean="0"/>
              <a:t>Humbled and dulled by having the State look after me.</a:t>
            </a:r>
            <a:br>
              <a:rPr lang="en-US" sz="2000" dirty="0" smtClean="0"/>
            </a:br>
            <a:r>
              <a:rPr lang="en-US" sz="2000" dirty="0" smtClean="0"/>
              <a:t>I want to take the calculated risk; to dream and to build. To fail and to succeed.</a:t>
            </a:r>
            <a:br>
              <a:rPr lang="en-US" sz="2000" dirty="0" smtClean="0"/>
            </a:br>
            <a:r>
              <a:rPr lang="en-US" sz="2000" dirty="0" smtClean="0"/>
              <a:t>I refuse to barter incentive for a dole; </a:t>
            </a:r>
          </a:p>
          <a:p>
            <a:pPr marL="266700" indent="0" algn="ctr">
              <a:spcBef>
                <a:spcPct val="0"/>
              </a:spcBef>
              <a:spcAft>
                <a:spcPts val="600"/>
              </a:spcAft>
              <a:buFont typeface="Gill Sans" pitchFamily="-112" charset="0"/>
              <a:buNone/>
            </a:pPr>
            <a:r>
              <a:rPr lang="en-US" sz="2000" dirty="0" smtClean="0"/>
              <a:t>I prefer the challenges of life to the guaranteed existence; </a:t>
            </a:r>
          </a:p>
          <a:p>
            <a:pPr marL="266700" indent="0" algn="ctr">
              <a:spcBef>
                <a:spcPct val="0"/>
              </a:spcBef>
              <a:spcAft>
                <a:spcPts val="600"/>
              </a:spcAft>
              <a:buFont typeface="Gill Sans" pitchFamily="-112" charset="0"/>
              <a:buNone/>
            </a:pPr>
            <a:r>
              <a:rPr lang="en-US" sz="2000" dirty="0" smtClean="0"/>
              <a:t>The thrill of fulfillment to the stale calm of Utopia.</a:t>
            </a:r>
            <a:br>
              <a:rPr lang="en-US" sz="2000" dirty="0" smtClean="0"/>
            </a:br>
            <a:r>
              <a:rPr lang="en-US" sz="2000" dirty="0" smtClean="0"/>
              <a:t>I will not trade freedom for beneficence, nor my dignity for a handout</a:t>
            </a:r>
            <a:br>
              <a:rPr lang="en-US" sz="2000" dirty="0" smtClean="0"/>
            </a:br>
            <a:r>
              <a:rPr lang="en-US" sz="2000" dirty="0" smtClean="0"/>
              <a:t>I will never cower before any master, nor bend to any threat.</a:t>
            </a:r>
            <a:br>
              <a:rPr lang="en-US" sz="2000" dirty="0" smtClean="0"/>
            </a:br>
            <a:r>
              <a:rPr lang="en-US" sz="2000" dirty="0" smtClean="0"/>
              <a:t>It is my heritage to stand erect. Proud and unafraid; </a:t>
            </a:r>
          </a:p>
          <a:p>
            <a:pPr marL="266700" indent="0" algn="ctr">
              <a:spcBef>
                <a:spcPct val="0"/>
              </a:spcBef>
              <a:spcAft>
                <a:spcPts val="600"/>
              </a:spcAft>
              <a:buFont typeface="Gill Sans" pitchFamily="-112" charset="0"/>
              <a:buNone/>
            </a:pPr>
            <a:r>
              <a:rPr lang="en-US" sz="2000" dirty="0" smtClean="0"/>
              <a:t>To think and act for myself, To enjoy the benefit of my creations</a:t>
            </a:r>
            <a:br>
              <a:rPr lang="en-US" sz="2000" dirty="0" smtClean="0"/>
            </a:br>
            <a:r>
              <a:rPr lang="en-US" sz="2000" dirty="0" smtClean="0"/>
              <a:t>And to face the world boldly and say: This … I have done</a:t>
            </a:r>
            <a:br>
              <a:rPr lang="en-US" sz="2000" dirty="0" smtClean="0"/>
            </a:br>
            <a:r>
              <a:rPr lang="en-US" sz="2000" dirty="0" smtClean="0"/>
              <a:t>All this is what it means to be an Entrepreneur.”</a:t>
            </a:r>
          </a:p>
          <a:p>
            <a:pPr marL="266700" indent="0" algn="ctr">
              <a:spcAft>
                <a:spcPts val="600"/>
              </a:spcAft>
              <a:buFont typeface="Gill Sans" pitchFamily="-112" charset="0"/>
              <a:buNone/>
            </a:pPr>
            <a:r>
              <a:rPr lang="en-US" sz="2000" i="1" dirty="0" smtClean="0"/>
              <a:t>- </a:t>
            </a:r>
            <a:r>
              <a:rPr lang="en-US" sz="2000" dirty="0" smtClean="0"/>
              <a:t>Thomas Paine</a:t>
            </a:r>
            <a:r>
              <a:rPr lang="en-US" sz="2000" i="1" dirty="0" smtClean="0"/>
              <a:t>, Common Sense</a:t>
            </a:r>
          </a:p>
          <a:p>
            <a:pPr marL="457200" indent="-457200">
              <a:spcBef>
                <a:spcPts val="600"/>
              </a:spcBef>
              <a:spcAft>
                <a:spcPts val="600"/>
              </a:spcAft>
              <a:buClrTx/>
              <a:buSzPct val="100000"/>
              <a:buFont typeface="Wingdings" pitchFamily="2" charset="2"/>
              <a:buChar char="ü"/>
            </a:pPr>
            <a:endParaRPr lang="en-US" sz="2000" dirty="0" smtClean="0">
              <a:solidFill>
                <a:schemeClr val="bg1"/>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sym typeface="Helvetica Neue" pitchFamily="-112" charset="0"/>
              </a:rPr>
              <a:t>Entrepreneurs’ Creed</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Autofit/>
          </a:bodyPr>
          <a:lstStyle/>
          <a:p>
            <a:pPr marL="457200" indent="-457200">
              <a:spcBef>
                <a:spcPts val="600"/>
              </a:spcBef>
              <a:buClrTx/>
              <a:buSzPct val="100000"/>
              <a:buFont typeface="Wingdings" charset="2"/>
              <a:buChar char="ü"/>
            </a:pPr>
            <a:r>
              <a:rPr lang="en-US" sz="2400" dirty="0" smtClean="0"/>
              <a:t>According to the Center for Entrepreneurial Management: </a:t>
            </a:r>
          </a:p>
          <a:p>
            <a:pPr marL="914400" lvl="2" indent="-457200">
              <a:spcBef>
                <a:spcPts val="600"/>
              </a:spcBef>
              <a:buClr>
                <a:schemeClr val="accent1"/>
              </a:buClr>
              <a:buSzPct val="100000"/>
              <a:buFont typeface="Wingdings" pitchFamily="-112" charset="2"/>
              <a:buChar char="Ø"/>
            </a:pPr>
            <a:r>
              <a:rPr lang="en-US" dirty="0" smtClean="0">
                <a:solidFill>
                  <a:schemeClr val="accent1"/>
                </a:solidFill>
              </a:rPr>
              <a:t>Many are the children of self-employed parents</a:t>
            </a:r>
          </a:p>
          <a:p>
            <a:pPr marL="914400" lvl="2" indent="-457200">
              <a:spcBef>
                <a:spcPts val="600"/>
              </a:spcBef>
              <a:buClr>
                <a:schemeClr val="accent1"/>
              </a:buClr>
              <a:buSzPct val="100000"/>
              <a:buFont typeface="Wingdings" pitchFamily="-112" charset="2"/>
              <a:buChar char="Ø"/>
            </a:pPr>
            <a:r>
              <a:rPr lang="en-US" dirty="0" smtClean="0">
                <a:solidFill>
                  <a:schemeClr val="accent1"/>
                </a:solidFill>
              </a:rPr>
              <a:t>Many are descendants of immigrant parents or grandparents</a:t>
            </a:r>
          </a:p>
          <a:p>
            <a:pPr marL="914400" lvl="2" indent="-457200">
              <a:spcBef>
                <a:spcPts val="600"/>
              </a:spcBef>
              <a:buClr>
                <a:schemeClr val="accent1"/>
              </a:buClr>
              <a:buSzPct val="100000"/>
              <a:buFont typeface="Wingdings" pitchFamily="-112" charset="2"/>
              <a:buChar char="Ø"/>
            </a:pPr>
            <a:r>
              <a:rPr lang="en-US" dirty="0" smtClean="0">
                <a:solidFill>
                  <a:schemeClr val="accent1"/>
                </a:solidFill>
              </a:rPr>
              <a:t>Many were enterprising in their youth</a:t>
            </a:r>
          </a:p>
          <a:p>
            <a:pPr marL="914400" lvl="2" indent="-457200">
              <a:spcBef>
                <a:spcPts val="600"/>
              </a:spcBef>
              <a:buClr>
                <a:schemeClr val="accent1"/>
              </a:buClr>
              <a:buSzPct val="100000"/>
              <a:buFont typeface="Wingdings" pitchFamily="-112" charset="2"/>
              <a:buChar char="Ø"/>
            </a:pPr>
            <a:r>
              <a:rPr lang="en-US" dirty="0" smtClean="0">
                <a:solidFill>
                  <a:schemeClr val="accent1"/>
                </a:solidFill>
              </a:rPr>
              <a:t>Many are the oldest child</a:t>
            </a:r>
          </a:p>
          <a:p>
            <a:pPr marL="914400" lvl="2" indent="-457200">
              <a:spcBef>
                <a:spcPts val="600"/>
              </a:spcBef>
              <a:buClr>
                <a:schemeClr val="accent1"/>
              </a:buClr>
              <a:buSzPct val="100000"/>
              <a:buFont typeface="Wingdings" pitchFamily="-112" charset="2"/>
              <a:buChar char="Ø"/>
            </a:pPr>
            <a:r>
              <a:rPr lang="en-US" dirty="0" smtClean="0">
                <a:solidFill>
                  <a:schemeClr val="accent1"/>
                </a:solidFill>
              </a:rPr>
              <a:t>The majority state their prime reason for starting a business was to be on their own and not work for someone else</a:t>
            </a:r>
          </a:p>
          <a:p>
            <a:pPr marL="457200" indent="-457200">
              <a:spcBef>
                <a:spcPts val="600"/>
              </a:spcBef>
              <a:spcAft>
                <a:spcPts val="600"/>
              </a:spcAft>
              <a:buClrTx/>
              <a:buSzPct val="100000"/>
              <a:buFont typeface="Wingdings" pitchFamily="2" charset="2"/>
              <a:buChar char="ü"/>
            </a:pPr>
            <a:endParaRPr lang="en-US" sz="2000" dirty="0" smtClean="0">
              <a:solidFill>
                <a:schemeClr val="bg1"/>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sym typeface="Helvetica Neue" pitchFamily="-112" charset="0"/>
              </a:rPr>
              <a:t>Common Characteristics</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Autofit/>
          </a:bodyPr>
          <a:lstStyle/>
          <a:p>
            <a:pPr marL="457200" indent="-457200">
              <a:spcBef>
                <a:spcPts val="600"/>
              </a:spcBef>
              <a:buClrTx/>
              <a:buSzPct val="100000"/>
              <a:buFont typeface="Wingdings" charset="2"/>
              <a:buChar char="ü"/>
            </a:pPr>
            <a:r>
              <a:rPr lang="en-AU" sz="2400" dirty="0" smtClean="0"/>
              <a:t>Craftspeople: </a:t>
            </a:r>
          </a:p>
          <a:p>
            <a:pPr marL="914400" indent="-457200">
              <a:spcBef>
                <a:spcPts val="600"/>
              </a:spcBef>
              <a:buClrTx/>
              <a:buSzPct val="100000"/>
              <a:buFont typeface="Wingdings" charset="2"/>
              <a:buChar char="Ø"/>
            </a:pPr>
            <a:r>
              <a:rPr lang="en-AU" sz="2000" dirty="0" smtClean="0">
                <a:solidFill>
                  <a:srgbClr val="D34817"/>
                </a:solidFill>
              </a:rPr>
              <a:t>60% of all small business owners</a:t>
            </a:r>
          </a:p>
          <a:p>
            <a:pPr marL="914400" lvl="1" indent="-457200">
              <a:spcBef>
                <a:spcPts val="600"/>
              </a:spcBef>
              <a:buClrTx/>
              <a:buSzPct val="100000"/>
              <a:buFont typeface="Wingdings" charset="2"/>
              <a:buChar char="Ø"/>
            </a:pPr>
            <a:r>
              <a:rPr lang="en-AU" sz="2000" dirty="0" smtClean="0">
                <a:solidFill>
                  <a:srgbClr val="D34817"/>
                </a:solidFill>
              </a:rPr>
              <a:t>Derive their sense of self-worth form their mastery of a craft or trade</a:t>
            </a:r>
            <a:endParaRPr lang="en-AU" sz="4400" dirty="0" smtClean="0">
              <a:solidFill>
                <a:srgbClr val="D34817"/>
              </a:solidFill>
            </a:endParaRPr>
          </a:p>
          <a:p>
            <a:pPr marL="457200" indent="-457200">
              <a:spcBef>
                <a:spcPts val="600"/>
              </a:spcBef>
              <a:buClrTx/>
              <a:buSzPct val="100000"/>
              <a:buFont typeface="Wingdings" charset="2"/>
              <a:buChar char="ü"/>
            </a:pPr>
            <a:r>
              <a:rPr lang="en-AU" sz="2400" dirty="0" smtClean="0"/>
              <a:t>Freedom Fighters: </a:t>
            </a:r>
          </a:p>
          <a:p>
            <a:pPr marL="914400" indent="-457200">
              <a:spcBef>
                <a:spcPts val="600"/>
              </a:spcBef>
              <a:buClrTx/>
              <a:buSzPct val="100000"/>
              <a:buFont typeface="Wingdings" charset="2"/>
              <a:buChar char="Ø"/>
            </a:pPr>
            <a:r>
              <a:rPr lang="en-AU" sz="2000" dirty="0" smtClean="0">
                <a:solidFill>
                  <a:srgbClr val="D34817"/>
                </a:solidFill>
              </a:rPr>
              <a:t>30% of all small businesses</a:t>
            </a:r>
          </a:p>
          <a:p>
            <a:pPr marL="914400" lvl="1" indent="-457200">
              <a:spcBef>
                <a:spcPts val="600"/>
              </a:spcBef>
              <a:buClrTx/>
              <a:buSzPct val="100000"/>
              <a:buFont typeface="Wingdings" charset="2"/>
              <a:buChar char="Ø"/>
            </a:pPr>
            <a:r>
              <a:rPr lang="en-AU" sz="2000" dirty="0" smtClean="0">
                <a:solidFill>
                  <a:srgbClr val="D34817"/>
                </a:solidFill>
              </a:rPr>
              <a:t>Prime motivation is simply being in business for themselves</a:t>
            </a:r>
            <a:endParaRPr lang="en-AU" sz="4400" dirty="0" smtClean="0">
              <a:solidFill>
                <a:srgbClr val="D34817"/>
              </a:solidFill>
            </a:endParaRPr>
          </a:p>
          <a:p>
            <a:pPr marL="266700" indent="-457200">
              <a:spcBef>
                <a:spcPts val="600"/>
              </a:spcBef>
              <a:buClrTx/>
              <a:buSzPct val="100000"/>
              <a:buFont typeface="Wingdings" charset="2"/>
              <a:buChar char="ü"/>
            </a:pPr>
            <a:r>
              <a:rPr lang="en-AU" sz="2400" dirty="0" smtClean="0"/>
              <a:t>Mountain Climbers: </a:t>
            </a:r>
          </a:p>
          <a:p>
            <a:pPr marL="914400" indent="-457200">
              <a:spcBef>
                <a:spcPts val="600"/>
              </a:spcBef>
              <a:buClrTx/>
              <a:buSzPct val="100000"/>
              <a:buFont typeface="Wingdings" charset="2"/>
              <a:buChar char="Ø"/>
            </a:pPr>
            <a:r>
              <a:rPr lang="en-AU" sz="2000" dirty="0" smtClean="0">
                <a:solidFill>
                  <a:srgbClr val="D34817"/>
                </a:solidFill>
              </a:rPr>
              <a:t>10% of all small businesses</a:t>
            </a:r>
          </a:p>
          <a:p>
            <a:pPr marL="914400" lvl="1" indent="-457200">
              <a:spcBef>
                <a:spcPts val="600"/>
              </a:spcBef>
              <a:buClrTx/>
              <a:buSzPct val="100000"/>
              <a:buFont typeface="Wingdings" charset="2"/>
              <a:buChar char="Ø"/>
            </a:pPr>
            <a:r>
              <a:rPr lang="en-AU" sz="2000" dirty="0" smtClean="0">
                <a:solidFill>
                  <a:srgbClr val="D34817"/>
                </a:solidFill>
              </a:rPr>
              <a:t>Growth-oriented business owners who are motivated almost solely by achievement</a:t>
            </a:r>
            <a:endParaRPr lang="en-US" sz="4400" dirty="0" smtClean="0"/>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sym typeface="Helvetica Neue" pitchFamily="-112" charset="0"/>
              </a:rPr>
              <a:t>Kinds of Entrepreneurs</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rmAutofit/>
          </a:bodyPr>
          <a:lstStyle/>
          <a:p>
            <a:pPr marL="457200" indent="-457200">
              <a:spcBef>
                <a:spcPts val="600"/>
              </a:spcBef>
              <a:buClrTx/>
              <a:buSzPct val="100000"/>
              <a:buFont typeface="Wingdings" charset="2"/>
              <a:buChar char="ü"/>
            </a:pPr>
            <a:r>
              <a:rPr lang="en-AU" sz="2400" dirty="0" smtClean="0"/>
              <a:t>Anyone can start a business</a:t>
            </a:r>
          </a:p>
          <a:p>
            <a:pPr marL="457200" indent="-457200">
              <a:spcBef>
                <a:spcPts val="600"/>
              </a:spcBef>
              <a:buClrTx/>
              <a:buSzPct val="100000"/>
              <a:buFont typeface="Wingdings" charset="2"/>
              <a:buChar char="ü"/>
            </a:pPr>
            <a:r>
              <a:rPr lang="en-AU" sz="2400" dirty="0" smtClean="0"/>
              <a:t>Entrepreneurs are gamblers</a:t>
            </a:r>
          </a:p>
          <a:p>
            <a:pPr marL="457200" indent="-457200">
              <a:spcBef>
                <a:spcPts val="600"/>
              </a:spcBef>
              <a:buClrTx/>
              <a:buSzPct val="100000"/>
              <a:buFont typeface="Wingdings" charset="2"/>
              <a:buChar char="ü"/>
            </a:pPr>
            <a:r>
              <a:rPr lang="en-AU" sz="2400" dirty="0" smtClean="0"/>
              <a:t>Entrepreneurs want the whole show to themselves</a:t>
            </a:r>
          </a:p>
          <a:p>
            <a:pPr marL="457200" indent="-457200">
              <a:spcBef>
                <a:spcPts val="600"/>
              </a:spcBef>
              <a:buClrTx/>
              <a:buSzPct val="100000"/>
              <a:buFont typeface="Wingdings" charset="2"/>
              <a:buChar char="ü"/>
            </a:pPr>
            <a:r>
              <a:rPr lang="en-AU" sz="2400" dirty="0" smtClean="0"/>
              <a:t>Entrepreneurs are their own bosses and completely independent</a:t>
            </a:r>
          </a:p>
          <a:p>
            <a:pPr marL="457200" indent="-457200">
              <a:spcBef>
                <a:spcPts val="600"/>
              </a:spcBef>
              <a:buClrTx/>
              <a:buSzPct val="100000"/>
              <a:buFont typeface="Wingdings" charset="2"/>
              <a:buChar char="ü"/>
            </a:pPr>
            <a:r>
              <a:rPr lang="en-AU" sz="2400" dirty="0" smtClean="0"/>
              <a:t>Entrepreneurs work longer and harder than managers in big companies</a:t>
            </a:r>
          </a:p>
          <a:p>
            <a:pPr marL="457200" indent="-457200">
              <a:spcBef>
                <a:spcPts val="600"/>
              </a:spcBef>
              <a:buClrTx/>
              <a:buSzPct val="100000"/>
              <a:buFont typeface="Wingdings" charset="2"/>
              <a:buChar char="ü"/>
            </a:pPr>
            <a:r>
              <a:rPr lang="en-AU" sz="2400" dirty="0" smtClean="0"/>
              <a:t>Entrepreneurs experience a great deal of stress and pay a high price</a:t>
            </a:r>
          </a:p>
          <a:p>
            <a:pPr marL="457200" indent="-457200">
              <a:spcBef>
                <a:spcPts val="600"/>
              </a:spcBef>
              <a:buClrTx/>
              <a:buSzPct val="100000"/>
              <a:buFont typeface="Wingdings" charset="2"/>
              <a:buChar char="ü"/>
            </a:pPr>
            <a:r>
              <a:rPr lang="en-AU" sz="2400" dirty="0" smtClean="0"/>
              <a:t>Entrepreneurs are motivated solely by the quest for the almighty dollar</a:t>
            </a: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sym typeface="Helvetica Neue" pitchFamily="-112" charset="0"/>
              </a:rPr>
              <a:t>Myths about Entrepreneurship</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rmAutofit/>
          </a:bodyPr>
          <a:lstStyle/>
          <a:p>
            <a:pPr marL="457200" indent="-457200">
              <a:spcBef>
                <a:spcPts val="600"/>
              </a:spcBef>
              <a:buClrTx/>
              <a:buSzPct val="100000"/>
              <a:buFont typeface="Wingdings" charset="2"/>
              <a:buChar char="ü"/>
            </a:pPr>
            <a:r>
              <a:rPr lang="en-AU" sz="2400" dirty="0" smtClean="0"/>
              <a:t>Entrepreneurs seek power and control over others</a:t>
            </a:r>
          </a:p>
          <a:p>
            <a:pPr marL="457200" indent="-457200">
              <a:spcBef>
                <a:spcPts val="600"/>
              </a:spcBef>
              <a:buClrTx/>
              <a:buSzPct val="100000"/>
              <a:buFont typeface="Wingdings" charset="2"/>
              <a:buChar char="ü"/>
            </a:pPr>
            <a:r>
              <a:rPr lang="en-AU" sz="2400" dirty="0" smtClean="0"/>
              <a:t>If an entrepreneur is talented, success will happen in a year or two</a:t>
            </a:r>
          </a:p>
          <a:p>
            <a:pPr marL="457200" indent="-457200">
              <a:spcBef>
                <a:spcPts val="600"/>
              </a:spcBef>
              <a:buClrTx/>
              <a:buSzPct val="100000"/>
              <a:buFont typeface="Wingdings" charset="2"/>
              <a:buChar char="ü"/>
            </a:pPr>
            <a:r>
              <a:rPr lang="en-AU" sz="2400" dirty="0" smtClean="0"/>
              <a:t>Any idea with a good idea can raise venture capital</a:t>
            </a:r>
          </a:p>
          <a:p>
            <a:pPr marL="457200" indent="-457200">
              <a:spcBef>
                <a:spcPts val="600"/>
              </a:spcBef>
              <a:buClrTx/>
              <a:buSzPct val="100000"/>
              <a:buFont typeface="Wingdings" charset="2"/>
              <a:buChar char="ü"/>
            </a:pPr>
            <a:r>
              <a:rPr lang="en-AU" sz="2400" dirty="0" smtClean="0"/>
              <a:t>If an entrepreneur has enough start-up capital, he/she can’t miss</a:t>
            </a:r>
          </a:p>
          <a:p>
            <a:pPr marL="457200" indent="-457200">
              <a:spcBef>
                <a:spcPts val="600"/>
              </a:spcBef>
              <a:buClrTx/>
              <a:buSzPct val="100000"/>
              <a:buFont typeface="Wingdings" charset="2"/>
              <a:buChar char="ü"/>
            </a:pPr>
            <a:r>
              <a:rPr lang="en-AU" sz="2400" dirty="0" smtClean="0"/>
              <a:t>Entrepreneurs are lone wolves and cannot work with others</a:t>
            </a:r>
          </a:p>
          <a:p>
            <a:pPr marL="457200" indent="-457200">
              <a:spcBef>
                <a:spcPts val="600"/>
              </a:spcBef>
              <a:buClrTx/>
              <a:buSzPct val="100000"/>
              <a:buFont typeface="Wingdings" charset="2"/>
              <a:buChar char="ü"/>
            </a:pPr>
            <a:r>
              <a:rPr lang="en-AU" sz="2400" dirty="0" smtClean="0"/>
              <a:t>Unless you attained 1600 on your </a:t>
            </a:r>
            <a:r>
              <a:rPr lang="en-AU" sz="2400" dirty="0" err="1" smtClean="0"/>
              <a:t>SATs</a:t>
            </a:r>
            <a:r>
              <a:rPr lang="en-AU" sz="2400" dirty="0" smtClean="0"/>
              <a:t> or </a:t>
            </a:r>
            <a:r>
              <a:rPr lang="en-AU" sz="2400" dirty="0" err="1" smtClean="0"/>
              <a:t>GMATs</a:t>
            </a:r>
            <a:r>
              <a:rPr lang="en-AU" sz="2400" dirty="0" smtClean="0"/>
              <a:t>, you’ll never be a successful entrepreneur</a:t>
            </a:r>
            <a:endParaRPr lang="en-US" sz="2400" dirty="0" smtClean="0">
              <a:solidFill>
                <a:schemeClr val="bg1"/>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sym typeface="Helvetica Neue" pitchFamily="-112" charset="0"/>
              </a:rPr>
              <a:t>Myths about Entrepreneurship</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AST Logo.JPG"/>
          <p:cNvPicPr>
            <a:picLocks noChangeAspect="1"/>
          </p:cNvPicPr>
          <p:nvPr/>
        </p:nvPicPr>
        <p:blipFill>
          <a:blip r:embed="rId3"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307848"/>
            <a:ext cx="8503920" cy="758952"/>
          </a:xfrm>
        </p:spPr>
        <p:txBody>
          <a:bodyPr>
            <a:normAutofit fontScale="90000"/>
          </a:bodyPr>
          <a:lstStyle/>
          <a:p>
            <a:r>
              <a:rPr lang="en-US" sz="3200" dirty="0" smtClean="0">
                <a:solidFill>
                  <a:schemeClr val="bg1"/>
                </a:solidFill>
                <a:sym typeface="Helvetica Neue" pitchFamily="-112" charset="0"/>
              </a:rPr>
              <a:t>Entrepreneurism in the </a:t>
            </a:r>
            <a:br>
              <a:rPr lang="en-US" sz="3200" dirty="0" smtClean="0">
                <a:solidFill>
                  <a:schemeClr val="bg1"/>
                </a:solidFill>
                <a:sym typeface="Helvetica Neue" pitchFamily="-112" charset="0"/>
              </a:rPr>
            </a:br>
            <a:r>
              <a:rPr lang="en-US" sz="3200" dirty="0" smtClean="0">
                <a:solidFill>
                  <a:schemeClr val="bg1"/>
                </a:solidFill>
                <a:sym typeface="Helvetica Neue" pitchFamily="-112" charset="0"/>
              </a:rPr>
              <a:t>US Economy</a:t>
            </a:r>
            <a:endParaRPr lang="en-US" sz="3200" dirty="0">
              <a:solidFill>
                <a:schemeClr val="bg1"/>
              </a:solidFill>
            </a:endParaRPr>
          </a:p>
        </p:txBody>
      </p:sp>
      <p:sp>
        <p:nvSpPr>
          <p:cNvPr id="7" name="Content Placeholder 6"/>
          <p:cNvSpPr>
            <a:spLocks noGrp="1"/>
          </p:cNvSpPr>
          <p:nvPr>
            <p:ph sz="quarter" idx="1"/>
          </p:nvPr>
        </p:nvSpPr>
        <p:spPr/>
        <p:txBody>
          <a:bodyPr/>
          <a:lstStyle/>
          <a:p>
            <a:endParaRPr lang="en-US" dirty="0"/>
          </a:p>
        </p:txBody>
      </p:sp>
      <p:graphicFrame>
        <p:nvGraphicFramePr>
          <p:cNvPr id="43011" name="Content Placeholder 1"/>
          <p:cNvGraphicFramePr>
            <a:graphicFrameLocks noGrp="1" noChangeAspect="1"/>
          </p:cNvGraphicFramePr>
          <p:nvPr/>
        </p:nvGraphicFramePr>
        <p:xfrm>
          <a:off x="1296988" y="1525588"/>
          <a:ext cx="6545262" cy="4800600"/>
        </p:xfrm>
        <a:graphic>
          <a:graphicData uri="http://schemas.openxmlformats.org/presentationml/2006/ole">
            <mc:AlternateContent xmlns:mc="http://schemas.openxmlformats.org/markup-compatibility/2006">
              <mc:Choice xmlns:v="urn:schemas-microsoft-com:vml" Requires="v">
                <p:oleObj spid="_x0000_s43012" name="Chart" r:id="rId5" imgW="9575800" imgH="7023100" progId="Excel.Sheet.8">
                  <p:embed/>
                </p:oleObj>
              </mc:Choice>
              <mc:Fallback>
                <p:oleObj name="Chart" r:id="rId5" imgW="9575800" imgH="7023100" progId="Excel.Sheet.8">
                  <p:embed/>
                  <p:pic>
                    <p:nvPicPr>
                      <p:cNvPr id="0" name="Content Placeholder 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988" y="1525588"/>
                        <a:ext cx="6545262"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titled4.png"/>
          <p:cNvPicPr>
            <a:picLocks noGrp="1" noChangeAspect="1"/>
          </p:cNvPicPr>
          <p:nvPr>
            <p:ph sz="quarter" idx="1"/>
          </p:nvPr>
        </p:nvPicPr>
        <p:blipFill>
          <a:blip r:embed="rId2"/>
          <a:srcRect t="-6283" b="-6283"/>
          <a:stretch>
            <a:fillRect/>
          </a:stretch>
        </p:blipFill>
        <p:spPr>
          <a:xfrm>
            <a:off x="320675" y="1527175"/>
            <a:ext cx="8502650" cy="4800600"/>
          </a:xfrm>
        </p:spPr>
      </p:pic>
      <p:pic>
        <p:nvPicPr>
          <p:cNvPr id="4" name="Picture 3" descr="ICAST Logo.JPG"/>
          <p:cNvPicPr>
            <a:picLocks noChangeAspect="1"/>
          </p:cNvPicPr>
          <p:nvPr/>
        </p:nvPicPr>
        <p:blipFill>
          <a:blip r:embed="rId3"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sym typeface="Helvetica Neue" pitchFamily="-112" charset="0"/>
              </a:rPr>
              <a:t>Who is the Entrepreneur?</a:t>
            </a:r>
            <a:endParaRPr lang="en-US" sz="3200" dirty="0">
              <a:solidFill>
                <a:srgbClr val="385700"/>
              </a:solidFill>
            </a:endParaRPr>
          </a:p>
        </p:txBody>
      </p:sp>
      <p:sp>
        <p:nvSpPr>
          <p:cNvPr id="10" name="TextBox 31"/>
          <p:cNvSpPr txBox="1">
            <a:spLocks noChangeAspect="1" noChangeArrowheads="1"/>
          </p:cNvSpPr>
          <p:nvPr/>
        </p:nvSpPr>
        <p:spPr bwMode="auto">
          <a:xfrm>
            <a:off x="320040" y="5641848"/>
            <a:ext cx="9201107" cy="523220"/>
          </a:xfrm>
          <a:prstGeom prst="rect">
            <a:avLst/>
          </a:prstGeom>
          <a:noFill/>
          <a:ln w="9525">
            <a:noFill/>
            <a:miter lim="800000"/>
            <a:headEnd/>
            <a:tailEnd/>
          </a:ln>
        </p:spPr>
        <p:txBody>
          <a:bodyPr wrap="square">
            <a:prstTxWarp prst="textNoShape">
              <a:avLst/>
            </a:prstTxWarp>
            <a:spAutoFit/>
          </a:bodyPr>
          <a:lstStyle/>
          <a:p>
            <a:r>
              <a:rPr lang="en-US" sz="1400" dirty="0"/>
              <a:t>SOURCE: J. Timmons and S. </a:t>
            </a:r>
            <a:r>
              <a:rPr lang="en-US" sz="1400" dirty="0" err="1"/>
              <a:t>Spinelli</a:t>
            </a:r>
            <a:r>
              <a:rPr lang="en-US" sz="1400" dirty="0"/>
              <a:t>, New Venture Creation, 6</a:t>
            </a:r>
            <a:r>
              <a:rPr lang="en-US" sz="1400" baseline="30000" dirty="0"/>
              <a:t>th</a:t>
            </a:r>
            <a:r>
              <a:rPr lang="en-US" sz="1400" dirty="0"/>
              <a:t> ed.</a:t>
            </a:r>
            <a:r>
              <a:rPr lang="en-US" sz="1400" dirty="0" smtClean="0"/>
              <a:t> </a:t>
            </a:r>
          </a:p>
          <a:p>
            <a:r>
              <a:rPr lang="en-US" sz="1400" dirty="0" smtClean="0"/>
              <a:t>(</a:t>
            </a:r>
            <a:r>
              <a:rPr lang="en-US" sz="1400" dirty="0"/>
              <a:t>New York: McGraw-Hill/Irwin, 2004), p.65.</a:t>
            </a: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titled3.png"/>
          <p:cNvPicPr>
            <a:picLocks noGrp="1" noChangeAspect="1"/>
          </p:cNvPicPr>
          <p:nvPr>
            <p:ph sz="quarter" idx="1"/>
          </p:nvPr>
        </p:nvPicPr>
        <p:blipFill>
          <a:blip r:embed="rId2"/>
          <a:srcRect t="-6425" b="-6425"/>
          <a:stretch>
            <a:fillRect/>
          </a:stretch>
        </p:blipFill>
        <p:spPr>
          <a:xfrm>
            <a:off x="320675" y="1527048"/>
            <a:ext cx="8502650" cy="4800600"/>
          </a:xfrm>
        </p:spPr>
      </p:pic>
      <p:pic>
        <p:nvPicPr>
          <p:cNvPr id="4" name="Picture 3" descr="ICAST Logo.JPG"/>
          <p:cNvPicPr>
            <a:picLocks noChangeAspect="1"/>
          </p:cNvPicPr>
          <p:nvPr/>
        </p:nvPicPr>
        <p:blipFill>
          <a:blip r:embed="rId3"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sym typeface="Helvetica Neue" pitchFamily="-112" charset="0"/>
              </a:rPr>
              <a:t>Strategy of the Entrepreneur</a:t>
            </a:r>
            <a:endParaRPr lang="en-US" sz="3200" dirty="0">
              <a:solidFill>
                <a:srgbClr val="385700"/>
              </a:solidFill>
            </a:endParaRPr>
          </a:p>
        </p:txBody>
      </p:sp>
      <p:sp>
        <p:nvSpPr>
          <p:cNvPr id="7" name="TextBox 31"/>
          <p:cNvSpPr txBox="1">
            <a:spLocks noChangeAspect="1" noChangeArrowheads="1"/>
          </p:cNvSpPr>
          <p:nvPr/>
        </p:nvSpPr>
        <p:spPr bwMode="auto">
          <a:xfrm>
            <a:off x="320040" y="5638800"/>
            <a:ext cx="8503920" cy="299442"/>
          </a:xfrm>
          <a:prstGeom prst="rect">
            <a:avLst/>
          </a:prstGeom>
          <a:noFill/>
          <a:ln w="9525">
            <a:noFill/>
            <a:miter lim="800000"/>
            <a:headEnd/>
            <a:tailEnd/>
          </a:ln>
        </p:spPr>
        <p:txBody>
          <a:bodyPr>
            <a:prstTxWarp prst="textNoShape">
              <a:avLst/>
            </a:prstTxWarp>
            <a:spAutoFit/>
          </a:bodyPr>
          <a:lstStyle/>
          <a:p>
            <a:r>
              <a:rPr lang="en-US" sz="1400" dirty="0"/>
              <a:t>SOURCE: From “Entrepreneurial Strategy Matrix: A  Model of New and Ongoing Ventures” by </a:t>
            </a:r>
            <a:r>
              <a:rPr lang="en-US" sz="1400" dirty="0" err="1"/>
              <a:t>Sonfield</a:t>
            </a:r>
            <a:r>
              <a:rPr lang="en-US" sz="1400" dirty="0"/>
              <a:t> and </a:t>
            </a:r>
            <a:r>
              <a:rPr lang="en-US" sz="1400" dirty="0" err="1"/>
              <a:t>Lussier</a:t>
            </a:r>
            <a:r>
              <a:rPr lang="en-US" sz="1400" dirty="0"/>
              <a:t>.  Reprinted from Business Horizons, May-June1997Copyright 1997 by the Trustees at Indiana University, Kelley School of Business</a:t>
            </a: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Content Placeholder 11"/>
          <p:cNvSpPr>
            <a:spLocks noGrp="1"/>
          </p:cNvSpPr>
          <p:nvPr>
            <p:ph sz="quarter" idx="1"/>
          </p:nvPr>
        </p:nvSpPr>
        <p:spPr>
          <a:xfrm>
            <a:off x="301752" y="1527048"/>
            <a:ext cx="8503920" cy="835152"/>
          </a:xfrm>
        </p:spPr>
        <p:txBody>
          <a:bodyPr>
            <a:normAutofit/>
          </a:bodyPr>
          <a:lstStyle/>
          <a:p>
            <a:pPr marL="0" indent="0">
              <a:spcBef>
                <a:spcPts val="600"/>
              </a:spcBef>
              <a:buNone/>
            </a:pPr>
            <a:r>
              <a:rPr lang="en-US" sz="2400" i="1" kern="0" dirty="0" smtClean="0"/>
              <a:t>To provide economic, environmental, and social benefits to communities in a way that builds local capacity</a:t>
            </a:r>
            <a:endParaRPr lang="en-US" sz="2400" dirty="0"/>
          </a:p>
        </p:txBody>
      </p:sp>
      <p:grpSp>
        <p:nvGrpSpPr>
          <p:cNvPr id="2" name="Group 7"/>
          <p:cNvGrpSpPr/>
          <p:nvPr/>
        </p:nvGrpSpPr>
        <p:grpSpPr>
          <a:xfrm>
            <a:off x="2546452" y="2514600"/>
            <a:ext cx="4084771" cy="3718560"/>
            <a:chOff x="2377440" y="2743200"/>
            <a:chExt cx="4084771" cy="3718560"/>
          </a:xfrm>
        </p:grpSpPr>
        <p:grpSp>
          <p:nvGrpSpPr>
            <p:cNvPr id="4" name="Group 5"/>
            <p:cNvGrpSpPr/>
            <p:nvPr/>
          </p:nvGrpSpPr>
          <p:grpSpPr>
            <a:xfrm>
              <a:off x="2377440" y="2743200"/>
              <a:ext cx="2194560" cy="2194560"/>
              <a:chOff x="2133031" y="2590945"/>
              <a:chExt cx="2194560" cy="2194560"/>
            </a:xfrm>
          </p:grpSpPr>
          <p:sp>
            <p:nvSpPr>
              <p:cNvPr id="18" name="Oval 4"/>
              <p:cNvSpPr>
                <a:spLocks noChangeAspect="1" noChangeArrowheads="1"/>
              </p:cNvSpPr>
              <p:nvPr/>
            </p:nvSpPr>
            <p:spPr bwMode="auto">
              <a:xfrm>
                <a:off x="2133031" y="2590945"/>
                <a:ext cx="2194560" cy="2194560"/>
              </a:xfrm>
              <a:prstGeom prst="ellipse">
                <a:avLst/>
              </a:prstGeom>
              <a:solidFill>
                <a:srgbClr val="FFFF00">
                  <a:alpha val="29000"/>
                </a:srgbClr>
              </a:solidFill>
              <a:ln w="28575" cmpd="sng">
                <a:solidFill>
                  <a:srgbClr val="FBD24A">
                    <a:alpha val="51000"/>
                  </a:srgbClr>
                </a:solidFill>
                <a:headEnd/>
                <a:tailEnd/>
              </a:ln>
            </p:spPr>
            <p:style>
              <a:lnRef idx="1">
                <a:schemeClr val="accent5"/>
              </a:lnRef>
              <a:fillRef idx="2">
                <a:schemeClr val="accent5"/>
              </a:fillRef>
              <a:effectRef idx="1">
                <a:schemeClr val="accent5"/>
              </a:effectRef>
              <a:fontRef idx="minor">
                <a:schemeClr val="dk1"/>
              </a:fontRef>
            </p:style>
            <p:txBody>
              <a:bodyPr lIns="45720" tIns="22860" rIns="45720" bIns="22860"/>
              <a:lstStyle/>
              <a:p>
                <a:pPr>
                  <a:defRPr/>
                </a:pPr>
                <a:endParaRPr lang="en-US" sz="1100" b="1" dirty="0">
                  <a:solidFill>
                    <a:srgbClr val="000000"/>
                  </a:solidFill>
                </a:endParaRPr>
              </a:p>
              <a:p>
                <a:pPr>
                  <a:defRPr/>
                </a:pPr>
                <a:endParaRPr lang="en-US" sz="3200" b="1" dirty="0"/>
              </a:p>
            </p:txBody>
          </p:sp>
          <p:sp>
            <p:nvSpPr>
              <p:cNvPr id="16392" name="TextBox 13"/>
              <p:cNvSpPr txBox="1">
                <a:spLocks noChangeArrowheads="1"/>
              </p:cNvSpPr>
              <p:nvPr/>
            </p:nvSpPr>
            <p:spPr bwMode="auto">
              <a:xfrm>
                <a:off x="2205637" y="3344585"/>
                <a:ext cx="2048256" cy="646331"/>
              </a:xfrm>
              <a:prstGeom prst="rect">
                <a:avLst/>
              </a:prstGeom>
              <a:noFill/>
              <a:ln w="9525">
                <a:noFill/>
                <a:miter lim="800000"/>
                <a:headEnd/>
                <a:tailEnd/>
              </a:ln>
            </p:spPr>
            <p:txBody>
              <a:bodyPr wrap="square">
                <a:spAutoFit/>
              </a:bodyPr>
              <a:lstStyle/>
              <a:p>
                <a:pPr algn="ctr"/>
                <a:r>
                  <a:rPr lang="en-US" dirty="0"/>
                  <a:t>Environmental Stewardship</a:t>
                </a:r>
              </a:p>
            </p:txBody>
          </p:sp>
        </p:grpSp>
        <p:grpSp>
          <p:nvGrpSpPr>
            <p:cNvPr id="5" name="Group 6"/>
            <p:cNvGrpSpPr/>
            <p:nvPr/>
          </p:nvGrpSpPr>
          <p:grpSpPr>
            <a:xfrm>
              <a:off x="3315151" y="4267200"/>
              <a:ext cx="2194560" cy="2194560"/>
              <a:chOff x="3331983" y="4391189"/>
              <a:chExt cx="2194560" cy="2194560"/>
            </a:xfrm>
          </p:grpSpPr>
          <p:sp>
            <p:nvSpPr>
              <p:cNvPr id="17" name="Oval 16"/>
              <p:cNvSpPr>
                <a:spLocks noChangeArrowheads="1"/>
              </p:cNvSpPr>
              <p:nvPr/>
            </p:nvSpPr>
            <p:spPr bwMode="auto">
              <a:xfrm>
                <a:off x="3331983" y="4391189"/>
                <a:ext cx="2194560" cy="2194560"/>
              </a:xfrm>
              <a:prstGeom prst="ellipse">
                <a:avLst/>
              </a:prstGeom>
              <a:solidFill>
                <a:schemeClr val="accent6">
                  <a:lumMod val="60000"/>
                  <a:lumOff val="40000"/>
                  <a:alpha val="40000"/>
                </a:schemeClr>
              </a:solidFill>
              <a:ln w="38100">
                <a:solidFill>
                  <a:srgbClr val="FF0000">
                    <a:alpha val="34117"/>
                  </a:srgbClr>
                </a:solidFill>
                <a:round/>
                <a:headEnd/>
                <a:tailEnd/>
              </a:ln>
            </p:spPr>
            <p:txBody>
              <a:bodyPr lIns="45720" tIns="22860" rIns="45720" bIns="22860"/>
              <a:lstStyle/>
              <a:p>
                <a:pPr>
                  <a:defRPr/>
                </a:pPr>
                <a:endParaRPr lang="en-US" sz="1100" b="1" dirty="0">
                  <a:solidFill>
                    <a:srgbClr val="000000"/>
                  </a:solidFill>
                  <a:latin typeface="Calibri" pitchFamily="34" charset="0"/>
                </a:endParaRPr>
              </a:p>
              <a:p>
                <a:pPr>
                  <a:defRPr/>
                </a:pPr>
                <a:endParaRPr lang="en-US" sz="3200" b="1" dirty="0"/>
              </a:p>
            </p:txBody>
          </p:sp>
          <p:sp>
            <p:nvSpPr>
              <p:cNvPr id="16393" name="TextBox 14"/>
              <p:cNvSpPr txBox="1">
                <a:spLocks noChangeArrowheads="1"/>
              </p:cNvSpPr>
              <p:nvPr/>
            </p:nvSpPr>
            <p:spPr bwMode="auto">
              <a:xfrm>
                <a:off x="3476763" y="5134526"/>
                <a:ext cx="1905000" cy="646331"/>
              </a:xfrm>
              <a:prstGeom prst="rect">
                <a:avLst/>
              </a:prstGeom>
              <a:noFill/>
              <a:ln w="9525">
                <a:noFill/>
                <a:miter lim="800000"/>
                <a:headEnd/>
                <a:tailEnd/>
              </a:ln>
            </p:spPr>
            <p:txBody>
              <a:bodyPr wrap="square">
                <a:spAutoFit/>
              </a:bodyPr>
              <a:lstStyle/>
              <a:p>
                <a:pPr algn="ctr"/>
                <a:r>
                  <a:rPr lang="en-US" dirty="0"/>
                  <a:t>Economic </a:t>
                </a:r>
                <a:r>
                  <a:rPr lang="en-US" dirty="0" smtClean="0"/>
                  <a:t>Development</a:t>
                </a:r>
                <a:endParaRPr lang="en-US" dirty="0"/>
              </a:p>
            </p:txBody>
          </p:sp>
        </p:grpSp>
        <p:grpSp>
          <p:nvGrpSpPr>
            <p:cNvPr id="6" name="Group 4"/>
            <p:cNvGrpSpPr/>
            <p:nvPr/>
          </p:nvGrpSpPr>
          <p:grpSpPr>
            <a:xfrm>
              <a:off x="4267651" y="2743200"/>
              <a:ext cx="2194560" cy="2194560"/>
              <a:chOff x="4419031" y="2590800"/>
              <a:chExt cx="2194560" cy="2194560"/>
            </a:xfrm>
          </p:grpSpPr>
          <p:sp>
            <p:nvSpPr>
              <p:cNvPr id="19" name="Oval 4"/>
              <p:cNvSpPr>
                <a:spLocks noChangeAspect="1" noChangeArrowheads="1"/>
              </p:cNvSpPr>
              <p:nvPr/>
            </p:nvSpPr>
            <p:spPr bwMode="auto">
              <a:xfrm>
                <a:off x="4419031" y="2590800"/>
                <a:ext cx="2194560" cy="2194560"/>
              </a:xfrm>
              <a:prstGeom prst="ellipse">
                <a:avLst/>
              </a:prstGeom>
              <a:solidFill>
                <a:srgbClr val="3366FF">
                  <a:alpha val="17000"/>
                </a:srgbClr>
              </a:solidFill>
              <a:ln w="38100" cmpd="sng">
                <a:solidFill>
                  <a:schemeClr val="accent1">
                    <a:lumMod val="75000"/>
                    <a:alpha val="51000"/>
                  </a:schemeClr>
                </a:solidFill>
                <a:headEnd/>
                <a:tailEnd/>
              </a:ln>
            </p:spPr>
            <p:style>
              <a:lnRef idx="1">
                <a:schemeClr val="accent2"/>
              </a:lnRef>
              <a:fillRef idx="2">
                <a:schemeClr val="accent2"/>
              </a:fillRef>
              <a:effectRef idx="1">
                <a:schemeClr val="accent2"/>
              </a:effectRef>
              <a:fontRef idx="minor">
                <a:schemeClr val="dk1"/>
              </a:fontRef>
            </p:style>
            <p:txBody>
              <a:bodyPr lIns="45720" tIns="22860" rIns="45720" bIns="22860"/>
              <a:lstStyle/>
              <a:p>
                <a:pPr>
                  <a:defRPr/>
                </a:pPr>
                <a:endParaRPr lang="en-US" sz="1100" b="1" dirty="0">
                  <a:solidFill>
                    <a:srgbClr val="000000"/>
                  </a:solidFill>
                </a:endParaRPr>
              </a:p>
              <a:p>
                <a:pPr>
                  <a:defRPr/>
                </a:pPr>
                <a:endParaRPr lang="en-US" sz="3200" b="1" dirty="0"/>
              </a:p>
            </p:txBody>
          </p:sp>
          <p:sp>
            <p:nvSpPr>
              <p:cNvPr id="16394" name="TextBox 15"/>
              <p:cNvSpPr txBox="1">
                <a:spLocks noChangeArrowheads="1"/>
              </p:cNvSpPr>
              <p:nvPr/>
            </p:nvSpPr>
            <p:spPr bwMode="auto">
              <a:xfrm>
                <a:off x="4488062" y="3332590"/>
                <a:ext cx="2043211" cy="646331"/>
              </a:xfrm>
              <a:prstGeom prst="rect">
                <a:avLst/>
              </a:prstGeom>
              <a:noFill/>
              <a:ln w="9525">
                <a:noFill/>
                <a:miter lim="800000"/>
                <a:headEnd/>
                <a:tailEnd/>
              </a:ln>
            </p:spPr>
            <p:txBody>
              <a:bodyPr wrap="square">
                <a:spAutoFit/>
              </a:bodyPr>
              <a:lstStyle/>
              <a:p>
                <a:pPr algn="ctr"/>
                <a:r>
                  <a:rPr lang="en-US" dirty="0"/>
                  <a:t>Social Responsibility</a:t>
                </a:r>
              </a:p>
            </p:txBody>
          </p:sp>
        </p:grpSp>
      </p:grpSp>
      <p:pic>
        <p:nvPicPr>
          <p:cNvPr id="11" name="Picture 10" descr="ICAST Logo.JPG"/>
          <p:cNvPicPr>
            <a:picLocks noChangeAspect="1"/>
          </p:cNvPicPr>
          <p:nvPr/>
        </p:nvPicPr>
        <p:blipFill>
          <a:blip r:embed="rId3" cstate="print"/>
          <a:stretch>
            <a:fillRect/>
          </a:stretch>
        </p:blipFill>
        <p:spPr>
          <a:xfrm>
            <a:off x="7772400" y="304800"/>
            <a:ext cx="1054156" cy="914400"/>
          </a:xfrm>
          <a:prstGeom prst="rect">
            <a:avLst/>
          </a:prstGeom>
        </p:spPr>
      </p:pic>
      <p:sp>
        <p:nvSpPr>
          <p:cNvPr id="3" name="Title 2"/>
          <p:cNvSpPr>
            <a:spLocks noGrp="1"/>
          </p:cNvSpPr>
          <p:nvPr>
            <p:ph type="title"/>
          </p:nvPr>
        </p:nvSpPr>
        <p:spPr>
          <a:xfrm>
            <a:off x="320040" y="228600"/>
            <a:ext cx="8503920" cy="758952"/>
          </a:xfrm>
        </p:spPr>
        <p:txBody>
          <a:bodyPr>
            <a:normAutofit/>
          </a:bodyPr>
          <a:lstStyle/>
          <a:p>
            <a:r>
              <a:rPr lang="en-US" sz="3200" dirty="0" smtClean="0"/>
              <a:t>iCAST Mission</a:t>
            </a:r>
            <a:endParaRPr lang="en-US" sz="3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307848"/>
            <a:ext cx="8503920" cy="758952"/>
          </a:xfrm>
        </p:spPr>
        <p:txBody>
          <a:bodyPr>
            <a:normAutofit fontScale="90000"/>
          </a:bodyPr>
          <a:lstStyle/>
          <a:p>
            <a:r>
              <a:rPr lang="en-US" sz="3200" dirty="0" smtClean="0">
                <a:solidFill>
                  <a:srgbClr val="385700"/>
                </a:solidFill>
                <a:sym typeface="Helvetica Neue" pitchFamily="-112" charset="0"/>
              </a:rPr>
              <a:t>Timmons Model of </a:t>
            </a:r>
            <a:br>
              <a:rPr lang="en-US" sz="3200" dirty="0" smtClean="0">
                <a:solidFill>
                  <a:srgbClr val="385700"/>
                </a:solidFill>
                <a:sym typeface="Helvetica Neue" pitchFamily="-112" charset="0"/>
              </a:rPr>
            </a:br>
            <a:r>
              <a:rPr lang="en-US" sz="3200" dirty="0" smtClean="0">
                <a:solidFill>
                  <a:srgbClr val="385700"/>
                </a:solidFill>
                <a:sym typeface="Helvetica Neue" pitchFamily="-112" charset="0"/>
              </a:rPr>
              <a:t>Entrepreneurial Process</a:t>
            </a:r>
            <a:endParaRPr lang="en-US" sz="3200" dirty="0">
              <a:solidFill>
                <a:srgbClr val="385700"/>
              </a:solidFill>
            </a:endParaRPr>
          </a:p>
        </p:txBody>
      </p:sp>
      <p:pic>
        <p:nvPicPr>
          <p:cNvPr id="6" name="Content Placeholder 2"/>
          <p:cNvPicPr>
            <a:picLocks noGrp="1" noChangeAspect="1"/>
          </p:cNvPicPr>
          <p:nvPr>
            <p:ph sz="quarter" idx="1"/>
          </p:nvPr>
        </p:nvPicPr>
        <p:blipFill>
          <a:blip r:embed="rId3"/>
          <a:srcRect l="-5199" r="-5199"/>
          <a:stretch>
            <a:fillRect/>
          </a:stretch>
        </p:blipFill>
        <p:spPr>
          <a:xfrm>
            <a:off x="457200" y="1600200"/>
            <a:ext cx="8229600" cy="4646436"/>
          </a:xfrm>
        </p:spPr>
      </p:pic>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titled.png"/>
          <p:cNvPicPr>
            <a:picLocks noGrp="1" noChangeAspect="1"/>
          </p:cNvPicPr>
          <p:nvPr>
            <p:ph sz="quarter" idx="1"/>
          </p:nvPr>
        </p:nvPicPr>
        <p:blipFill>
          <a:blip r:embed="rId2"/>
          <a:srcRect l="-17271" r="-17271"/>
          <a:stretch>
            <a:fillRect/>
          </a:stretch>
        </p:blipFill>
        <p:spPr>
          <a:xfrm>
            <a:off x="457200" y="1678164"/>
            <a:ext cx="8229600" cy="4646436"/>
          </a:xfrm>
        </p:spPr>
      </p:pic>
      <p:pic>
        <p:nvPicPr>
          <p:cNvPr id="4" name="Picture 3" descr="ICAST Logo.JPG"/>
          <p:cNvPicPr>
            <a:picLocks noChangeAspect="1"/>
          </p:cNvPicPr>
          <p:nvPr/>
        </p:nvPicPr>
        <p:blipFill>
          <a:blip r:embed="rId3"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endParaRPr lang="en-US" sz="3200" dirty="0"/>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rmAutofit/>
          </a:bodyPr>
          <a:lstStyle/>
          <a:p>
            <a:pPr marL="457200" indent="-457200">
              <a:spcBef>
                <a:spcPts val="600"/>
              </a:spcBef>
              <a:buClrTx/>
              <a:buSzPct val="100000"/>
              <a:buFont typeface="Wingdings" charset="2"/>
              <a:buChar char="ü"/>
            </a:pPr>
            <a:r>
              <a:rPr lang="en-AU" sz="2400" dirty="0" smtClean="0"/>
              <a:t>Do what gives you energy - have fun</a:t>
            </a:r>
          </a:p>
          <a:p>
            <a:pPr marL="457200" indent="-457200">
              <a:spcBef>
                <a:spcPts val="600"/>
              </a:spcBef>
              <a:buClrTx/>
              <a:buSzPct val="100000"/>
              <a:buFont typeface="Wingdings" charset="2"/>
              <a:buChar char="ü"/>
            </a:pPr>
            <a:r>
              <a:rPr lang="en-AU" sz="2400" dirty="0" smtClean="0"/>
              <a:t>Figure out how to make it work</a:t>
            </a:r>
          </a:p>
          <a:p>
            <a:pPr marL="457200" indent="-457200">
              <a:spcBef>
                <a:spcPts val="600"/>
              </a:spcBef>
              <a:buClrTx/>
              <a:buSzPct val="100000"/>
              <a:buFont typeface="Wingdings" charset="2"/>
              <a:buChar char="ü"/>
            </a:pPr>
            <a:r>
              <a:rPr lang="en-AU" sz="2400" dirty="0" smtClean="0"/>
              <a:t>Anything is possible if you believe you can do it</a:t>
            </a:r>
          </a:p>
          <a:p>
            <a:pPr marL="457200" indent="-457200">
              <a:spcBef>
                <a:spcPts val="600"/>
              </a:spcBef>
              <a:buClrTx/>
              <a:buSzPct val="100000"/>
              <a:buFont typeface="Wingdings" charset="2"/>
              <a:buChar char="ü"/>
            </a:pPr>
            <a:r>
              <a:rPr lang="en-AU" sz="2400" dirty="0" smtClean="0"/>
              <a:t>If you don’t know it can’t be done, then go ahead and do it</a:t>
            </a:r>
          </a:p>
          <a:p>
            <a:pPr marL="457200" indent="-457200">
              <a:spcBef>
                <a:spcPts val="600"/>
              </a:spcBef>
              <a:buClrTx/>
              <a:buSzPct val="100000"/>
              <a:buFont typeface="Wingdings" charset="2"/>
              <a:buChar char="ü"/>
            </a:pPr>
            <a:r>
              <a:rPr lang="en-AU" sz="2400" dirty="0" smtClean="0"/>
              <a:t>Don’t accept the way things are - look for ways to improve them</a:t>
            </a:r>
          </a:p>
          <a:p>
            <a:pPr marL="457200" indent="-457200">
              <a:spcBef>
                <a:spcPts val="600"/>
              </a:spcBef>
              <a:buClrTx/>
              <a:buSzPct val="100000"/>
              <a:buFont typeface="Wingdings" charset="2"/>
              <a:buChar char="ü"/>
            </a:pPr>
            <a:r>
              <a:rPr lang="en-AU" sz="2400" dirty="0" smtClean="0"/>
              <a:t>Do things differently</a:t>
            </a:r>
          </a:p>
          <a:p>
            <a:pPr marL="457200" indent="-457200">
              <a:spcBef>
                <a:spcPts val="600"/>
              </a:spcBef>
              <a:buClrTx/>
              <a:buSzPct val="100000"/>
              <a:buFont typeface="Wingdings" charset="2"/>
              <a:buChar char="ü"/>
            </a:pPr>
            <a:r>
              <a:rPr lang="en-AU" sz="2400" dirty="0" smtClean="0"/>
              <a:t>Businesses fail. Successful entrepreneurs learn from failure </a:t>
            </a:r>
          </a:p>
          <a:p>
            <a:pPr marL="457200" indent="-457200">
              <a:spcBef>
                <a:spcPts val="600"/>
              </a:spcBef>
              <a:buClrTx/>
              <a:buSzPct val="100000"/>
              <a:buFont typeface="Wingdings" charset="2"/>
              <a:buChar char="ü"/>
            </a:pPr>
            <a:r>
              <a:rPr lang="en-AU" sz="2400" dirty="0" smtClean="0"/>
              <a:t>It’s easier to beg for forgiveness than ask for permission</a:t>
            </a: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sym typeface="Helvetica Neue" pitchFamily="-112" charset="0"/>
              </a:rPr>
              <a:t>Entrepreneurs’ Advice</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rmAutofit/>
          </a:bodyPr>
          <a:lstStyle/>
          <a:p>
            <a:pPr marL="457200" indent="-457200">
              <a:spcBef>
                <a:spcPts val="600"/>
              </a:spcBef>
              <a:buClrTx/>
              <a:buSzPct val="100000"/>
              <a:buFont typeface="Wingdings" charset="2"/>
              <a:buChar char="ü"/>
            </a:pPr>
            <a:r>
              <a:rPr lang="en-AU" sz="2400" dirty="0" smtClean="0"/>
              <a:t>Make opportunity and results your obsession - not money</a:t>
            </a:r>
          </a:p>
          <a:p>
            <a:pPr marL="457200" indent="-457200">
              <a:spcBef>
                <a:spcPts val="600"/>
              </a:spcBef>
              <a:buClrTx/>
              <a:buSzPct val="100000"/>
              <a:buFont typeface="Wingdings" charset="2"/>
              <a:buChar char="ü"/>
            </a:pPr>
            <a:r>
              <a:rPr lang="en-AU" sz="2400" dirty="0" smtClean="0"/>
              <a:t>Making money is even more fun than spending it</a:t>
            </a:r>
          </a:p>
          <a:p>
            <a:pPr marL="457200" indent="-457200">
              <a:spcBef>
                <a:spcPts val="600"/>
              </a:spcBef>
              <a:buClrTx/>
              <a:buSzPct val="100000"/>
              <a:buFont typeface="Wingdings" charset="2"/>
              <a:buChar char="ü"/>
            </a:pPr>
            <a:r>
              <a:rPr lang="en-AU" sz="2400" dirty="0" smtClean="0"/>
              <a:t>Take pride in your accomplishments - it’s contagious</a:t>
            </a:r>
          </a:p>
          <a:p>
            <a:pPr marL="457200" indent="-457200">
              <a:spcBef>
                <a:spcPts val="600"/>
              </a:spcBef>
              <a:buClrTx/>
              <a:buSzPct val="100000"/>
              <a:buFont typeface="Wingdings" charset="2"/>
              <a:buChar char="ü"/>
            </a:pPr>
            <a:r>
              <a:rPr lang="en-AU" sz="2400" dirty="0" smtClean="0"/>
              <a:t>Sweat the details that are critical to success</a:t>
            </a:r>
          </a:p>
          <a:p>
            <a:pPr marL="457200" indent="-457200">
              <a:spcBef>
                <a:spcPts val="600"/>
              </a:spcBef>
              <a:buClrTx/>
              <a:buSzPct val="100000"/>
              <a:buFont typeface="Wingdings" charset="2"/>
              <a:buChar char="ü"/>
            </a:pPr>
            <a:r>
              <a:rPr lang="en-AU" sz="2400" dirty="0" smtClean="0"/>
              <a:t>Make the pie bigger - don’t waste time trying to cut smaller pieces</a:t>
            </a:r>
          </a:p>
          <a:p>
            <a:pPr marL="457200" indent="-457200">
              <a:spcBef>
                <a:spcPts val="600"/>
              </a:spcBef>
              <a:buClrTx/>
              <a:buSzPct val="100000"/>
              <a:buFont typeface="Wingdings" charset="2"/>
              <a:buChar char="ü"/>
            </a:pPr>
            <a:r>
              <a:rPr lang="en-AU" sz="2400" dirty="0" smtClean="0"/>
              <a:t>Play for the long haul. It’s rarely possible to get rich quickly</a:t>
            </a:r>
          </a:p>
          <a:p>
            <a:pPr marL="457200" indent="-457200">
              <a:spcBef>
                <a:spcPts val="600"/>
              </a:spcBef>
              <a:buClrTx/>
              <a:buSzPct val="100000"/>
              <a:buFont typeface="Wingdings" charset="2"/>
              <a:buChar char="ü"/>
            </a:pPr>
            <a:r>
              <a:rPr lang="en-AU" sz="2400" dirty="0" smtClean="0"/>
              <a:t>Remember: only the lead dog gets a change in scenery</a:t>
            </a:r>
            <a:endParaRPr lang="en-US" sz="2400" dirty="0" smtClean="0"/>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sym typeface="Helvetica Neue" pitchFamily="-112" charset="0"/>
              </a:rPr>
              <a:t>Entrepreneurs’ Advice</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Autofit/>
          </a:bodyPr>
          <a:lstStyle/>
          <a:p>
            <a:pPr marL="457200" indent="-457200">
              <a:spcBef>
                <a:spcPts val="600"/>
              </a:spcBef>
              <a:buClrTx/>
              <a:buSzPct val="100000"/>
              <a:buFont typeface="Wingdings" charset="2"/>
              <a:buChar char="ü"/>
            </a:pPr>
            <a:r>
              <a:rPr lang="en-US" sz="2400" dirty="0" smtClean="0"/>
              <a:t>Responsibility</a:t>
            </a:r>
          </a:p>
          <a:p>
            <a:pPr marL="914400" indent="-457200">
              <a:spcBef>
                <a:spcPts val="600"/>
              </a:spcBef>
              <a:buClrTx/>
              <a:buSzPct val="100000"/>
              <a:buFont typeface="Wingdings" charset="2"/>
              <a:buChar char="Ø"/>
            </a:pPr>
            <a:r>
              <a:rPr lang="en-US" sz="2000" dirty="0" smtClean="0">
                <a:solidFill>
                  <a:schemeClr val="accent1"/>
                </a:solidFill>
              </a:rPr>
              <a:t>All entrepreneurs have to take responsibility for the success of their own organization</a:t>
            </a:r>
          </a:p>
          <a:p>
            <a:pPr marL="457200" indent="-457200">
              <a:spcBef>
                <a:spcPts val="600"/>
              </a:spcBef>
              <a:buClrTx/>
              <a:buSzPct val="100000"/>
              <a:buFont typeface="Wingdings" charset="2"/>
              <a:buChar char="ü"/>
            </a:pPr>
            <a:r>
              <a:rPr lang="en-US" sz="2400" dirty="0" smtClean="0"/>
              <a:t>Passion</a:t>
            </a:r>
          </a:p>
          <a:p>
            <a:pPr marL="914400" indent="-457200">
              <a:spcBef>
                <a:spcPts val="600"/>
              </a:spcBef>
              <a:buClrTx/>
              <a:buSzPct val="100000"/>
              <a:buFont typeface="Wingdings" charset="2"/>
              <a:buChar char="Ø"/>
            </a:pPr>
            <a:r>
              <a:rPr lang="en-US" sz="2000" dirty="0" smtClean="0">
                <a:solidFill>
                  <a:srgbClr val="D34817"/>
                </a:solidFill>
              </a:rPr>
              <a:t>Pursue something you already have an awareness of and support whole heartedly</a:t>
            </a:r>
          </a:p>
          <a:p>
            <a:pPr marL="457200" indent="-457200">
              <a:spcBef>
                <a:spcPts val="600"/>
              </a:spcBef>
              <a:buClrTx/>
              <a:buSzPct val="100000"/>
              <a:buFont typeface="Wingdings" charset="2"/>
              <a:buChar char="ü"/>
            </a:pPr>
            <a:r>
              <a:rPr lang="en-US" sz="2400" dirty="0" smtClean="0"/>
              <a:t>Motivated</a:t>
            </a:r>
          </a:p>
          <a:p>
            <a:pPr marL="914400" indent="-457200">
              <a:spcBef>
                <a:spcPts val="600"/>
              </a:spcBef>
              <a:buClrTx/>
              <a:buSzPct val="100000"/>
              <a:buFont typeface="Wingdings" charset="2"/>
              <a:buChar char="Ø"/>
            </a:pPr>
            <a:r>
              <a:rPr lang="en-US" sz="2000" dirty="0" smtClean="0">
                <a:solidFill>
                  <a:srgbClr val="D34817"/>
                </a:solidFill>
              </a:rPr>
              <a:t>Positive attitude; set high goals; perform to high standards; take calculated risks</a:t>
            </a: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chemeClr val="bg1"/>
                </a:solidFill>
                <a:sym typeface="Helvetica Neue" pitchFamily="-112" charset="0"/>
              </a:rPr>
              <a:t>Key Traits</a:t>
            </a:r>
            <a:endParaRPr lang="en-US" sz="3200" dirty="0">
              <a:solidFill>
                <a:schemeClr val="bg1"/>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rmAutofit/>
          </a:bodyPr>
          <a:lstStyle/>
          <a:p>
            <a:pPr marL="457200" indent="-457200">
              <a:spcBef>
                <a:spcPts val="600"/>
              </a:spcBef>
              <a:buClrTx/>
              <a:buSzPct val="100000"/>
              <a:buFont typeface="Wingdings" charset="2"/>
              <a:buChar char="ü"/>
            </a:pPr>
            <a:r>
              <a:rPr lang="en-US" sz="2400" dirty="0" smtClean="0"/>
              <a:t>Kaizen</a:t>
            </a:r>
          </a:p>
          <a:p>
            <a:pPr marL="914400" indent="-457200">
              <a:spcBef>
                <a:spcPts val="600"/>
              </a:spcBef>
              <a:buClrTx/>
              <a:buSzPct val="100000"/>
              <a:buFont typeface="Wingdings" charset="2"/>
              <a:buChar char="Ø"/>
            </a:pPr>
            <a:r>
              <a:rPr lang="en-US" sz="2000" dirty="0" smtClean="0">
                <a:solidFill>
                  <a:srgbClr val="D34817"/>
                </a:solidFill>
              </a:rPr>
              <a:t>"improvement", or "change for the better“ philosophy or practices that focus upon continuous improvement of processes in manufacturing, engineering, and business management</a:t>
            </a:r>
          </a:p>
          <a:p>
            <a:pPr marL="457200" indent="-457200">
              <a:spcBef>
                <a:spcPts val="600"/>
              </a:spcBef>
              <a:buClrTx/>
              <a:buSzPct val="100000"/>
              <a:buFont typeface="Wingdings" charset="2"/>
              <a:buChar char="ü"/>
            </a:pPr>
            <a:r>
              <a:rPr lang="en-US" sz="2400" dirty="0" smtClean="0"/>
              <a:t>Optimistic</a:t>
            </a:r>
          </a:p>
          <a:p>
            <a:pPr marL="914400" indent="-457200">
              <a:spcBef>
                <a:spcPts val="600"/>
              </a:spcBef>
              <a:buClrTx/>
              <a:buSzPct val="100000"/>
              <a:buFont typeface="Wingdings" charset="2"/>
              <a:buChar char="Ø"/>
            </a:pPr>
            <a:r>
              <a:rPr lang="en-US" sz="2000" dirty="0" smtClean="0">
                <a:solidFill>
                  <a:schemeClr val="accent1"/>
                </a:solidFill>
              </a:rPr>
              <a:t>Critical to be optimistic in problem solving. </a:t>
            </a:r>
          </a:p>
          <a:p>
            <a:pPr marL="457200" indent="-457200">
              <a:spcBef>
                <a:spcPts val="600"/>
              </a:spcBef>
              <a:buClrTx/>
              <a:buSzPct val="100000"/>
              <a:buFont typeface="Wingdings" charset="2"/>
              <a:buChar char="ü"/>
            </a:pPr>
            <a:r>
              <a:rPr lang="en-US" sz="2400" dirty="0" smtClean="0"/>
              <a:t>Persistent</a:t>
            </a:r>
          </a:p>
          <a:p>
            <a:pPr marL="457200" indent="-457200">
              <a:spcBef>
                <a:spcPts val="600"/>
              </a:spcBef>
              <a:buClrTx/>
              <a:buSzPct val="100000"/>
              <a:buFont typeface="Wingdings" charset="2"/>
              <a:buChar char="ü"/>
            </a:pPr>
            <a:r>
              <a:rPr lang="en-US" sz="2400" dirty="0" smtClean="0"/>
              <a:t>Creative</a:t>
            </a:r>
          </a:p>
          <a:p>
            <a:pPr marL="457200" indent="-457200">
              <a:spcBef>
                <a:spcPts val="600"/>
              </a:spcBef>
              <a:buClrTx/>
              <a:buSzPct val="100000"/>
              <a:buFont typeface="Wingdings" charset="2"/>
              <a:buChar char="ü"/>
            </a:pPr>
            <a:r>
              <a:rPr lang="en-US" sz="2400" dirty="0" smtClean="0"/>
              <a:t>Responsive</a:t>
            </a:r>
            <a:endParaRPr lang="en-US" sz="2400" dirty="0" smtClean="0">
              <a:solidFill>
                <a:srgbClr val="D34817"/>
              </a:solidFill>
            </a:endParaRPr>
          </a:p>
          <a:p>
            <a:pPr marL="914400" indent="-457200">
              <a:spcBef>
                <a:spcPts val="600"/>
              </a:spcBef>
              <a:buClrTx/>
              <a:buSzPct val="100000"/>
              <a:buFont typeface="Wingdings" charset="2"/>
              <a:buChar char="Ø"/>
            </a:pPr>
            <a:r>
              <a:rPr lang="en-US" sz="2000" dirty="0" smtClean="0">
                <a:solidFill>
                  <a:srgbClr val="D34817"/>
                </a:solidFill>
              </a:rPr>
              <a:t>Flexible and understand the market changes.  </a:t>
            </a: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chemeClr val="bg1"/>
                </a:solidFill>
                <a:sym typeface="Helvetica Neue" pitchFamily="-112" charset="0"/>
              </a:rPr>
              <a:t>Key Traits</a:t>
            </a:r>
            <a:endParaRPr lang="en-US" sz="3200" dirty="0"/>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lstStyle/>
          <a:p>
            <a:pPr marL="457200" indent="-457200">
              <a:spcBef>
                <a:spcPts val="600"/>
              </a:spcBef>
              <a:buClrTx/>
              <a:buSzPct val="100000"/>
              <a:buFont typeface="Wingdings" charset="2"/>
              <a:buChar char="ü"/>
            </a:pPr>
            <a:r>
              <a:rPr lang="en-US" sz="2400" dirty="0" smtClean="0"/>
              <a:t>Inquisitive </a:t>
            </a:r>
          </a:p>
          <a:p>
            <a:pPr marL="914400" indent="-457200">
              <a:spcBef>
                <a:spcPts val="600"/>
              </a:spcBef>
              <a:buClrTx/>
              <a:buSzPct val="100000"/>
              <a:buFont typeface="Wingdings" charset="2"/>
              <a:buChar char="Ø"/>
            </a:pPr>
            <a:r>
              <a:rPr lang="en-US" sz="2000" dirty="0" smtClean="0">
                <a:solidFill>
                  <a:srgbClr val="D34817"/>
                </a:solidFill>
              </a:rPr>
              <a:t>Always listening and learning, curiosity is insatiable; typically into everything - want to know how and why it works; curiosity often contributes to new innovation and creativity</a:t>
            </a:r>
          </a:p>
          <a:p>
            <a:pPr marL="457200" indent="-457200">
              <a:spcBef>
                <a:spcPts val="600"/>
              </a:spcBef>
              <a:buClrTx/>
              <a:buSzPct val="100000"/>
              <a:buFont typeface="Wingdings" charset="2"/>
              <a:buChar char="ü"/>
            </a:pPr>
            <a:r>
              <a:rPr lang="en-US" sz="2400" dirty="0" smtClean="0"/>
              <a:t>Self-confident</a:t>
            </a:r>
          </a:p>
          <a:p>
            <a:pPr marL="914400" indent="-457200">
              <a:spcBef>
                <a:spcPts val="600"/>
              </a:spcBef>
              <a:buClrTx/>
              <a:buSzPct val="100000"/>
              <a:buFont typeface="Wingdings" charset="2"/>
              <a:buChar char="Ø"/>
            </a:pPr>
            <a:r>
              <a:rPr lang="en-US" sz="2000" dirty="0" smtClean="0">
                <a:solidFill>
                  <a:srgbClr val="D34817"/>
                </a:solidFill>
              </a:rPr>
              <a:t>Competitive drive; naturally want to be the best at what they do; able to channel their competitive drive in a positive fashion; focus on raising their own bar</a:t>
            </a:r>
          </a:p>
          <a:p>
            <a:pPr marL="457200" indent="-457200">
              <a:spcBef>
                <a:spcPts val="600"/>
              </a:spcBef>
              <a:buClrTx/>
              <a:buSzPct val="100000"/>
              <a:buFont typeface="Wingdings" charset="2"/>
              <a:buChar char="ü"/>
            </a:pPr>
            <a:r>
              <a:rPr lang="en-US" sz="2400" dirty="0" smtClean="0"/>
              <a:t>Risk-taker</a:t>
            </a:r>
            <a:endParaRPr lang="en-US" sz="2400" dirty="0" smtClean="0">
              <a:solidFill>
                <a:srgbClr val="D34817"/>
              </a:solidFill>
            </a:endParaRPr>
          </a:p>
          <a:p>
            <a:pPr marL="914400" indent="-457200">
              <a:spcBef>
                <a:spcPts val="600"/>
              </a:spcBef>
              <a:buClrTx/>
              <a:buSzPct val="100000"/>
              <a:buFont typeface="Wingdings" charset="2"/>
              <a:buChar char="Ø"/>
            </a:pPr>
            <a:r>
              <a:rPr lang="en-US" sz="2000" dirty="0" smtClean="0">
                <a:solidFill>
                  <a:srgbClr val="D34817"/>
                </a:solidFill>
              </a:rPr>
              <a:t>If there is no risk, generally, there is no reward </a:t>
            </a: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chemeClr val="bg1"/>
                </a:solidFill>
                <a:sym typeface="Helvetica Neue" pitchFamily="-112" charset="0"/>
              </a:rPr>
              <a:t>Key Traits</a:t>
            </a:r>
            <a:endParaRPr lang="en-US" sz="3200" dirty="0"/>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Autofit/>
          </a:bodyPr>
          <a:lstStyle/>
          <a:p>
            <a:pPr marL="457200" indent="-457200">
              <a:spcBef>
                <a:spcPts val="600"/>
              </a:spcBef>
              <a:buClrTx/>
              <a:buSzPct val="100000"/>
              <a:buFont typeface="Wingdings" charset="2"/>
              <a:buChar char="ü"/>
            </a:pPr>
            <a:r>
              <a:rPr lang="en-US" sz="2400" dirty="0" smtClean="0"/>
              <a:t>Action-oriented</a:t>
            </a:r>
          </a:p>
          <a:p>
            <a:pPr marL="914400" indent="-457200">
              <a:spcBef>
                <a:spcPts val="600"/>
              </a:spcBef>
              <a:buClrTx/>
              <a:buSzPct val="100000"/>
              <a:buFont typeface="Wingdings" charset="2"/>
              <a:buChar char="Ø"/>
            </a:pPr>
            <a:r>
              <a:rPr lang="en-US" sz="2000" dirty="0" smtClean="0">
                <a:solidFill>
                  <a:schemeClr val="accent1"/>
                </a:solidFill>
              </a:rPr>
              <a:t>Persist and finish projects; take action and address opportunities with little support  </a:t>
            </a:r>
          </a:p>
          <a:p>
            <a:pPr marL="457200" indent="-457200">
              <a:spcBef>
                <a:spcPts val="600"/>
              </a:spcBef>
              <a:buClrTx/>
              <a:buSzPct val="100000"/>
              <a:buFont typeface="Wingdings" charset="2"/>
              <a:buChar char="ü"/>
            </a:pPr>
            <a:r>
              <a:rPr lang="en-US" sz="2400" dirty="0" smtClean="0"/>
              <a:t>Driven</a:t>
            </a:r>
          </a:p>
          <a:p>
            <a:pPr marL="914400" indent="-457200">
              <a:spcBef>
                <a:spcPts val="600"/>
              </a:spcBef>
              <a:buClrTx/>
              <a:buSzPct val="100000"/>
              <a:buFont typeface="Wingdings" charset="2"/>
              <a:buChar char="Ø"/>
            </a:pPr>
            <a:r>
              <a:rPr lang="en-US" sz="2000" dirty="0" smtClean="0">
                <a:solidFill>
                  <a:srgbClr val="D34817"/>
                </a:solidFill>
              </a:rPr>
              <a:t>Develop a plan; identify what goals they want to achieve; </a:t>
            </a:r>
            <a:r>
              <a:rPr lang="en-US" sz="2000" dirty="0" smtClean="0">
                <a:solidFill>
                  <a:srgbClr val="D34817"/>
                </a:solidFill>
                <a:ea typeface="ヒラギノ角ゴ ProN W6" pitchFamily="-112" charset="-128"/>
                <a:cs typeface="ヒラギノ角ゴ ProN W6" pitchFamily="-112" charset="-128"/>
                <a:sym typeface="Helvetica Neue" pitchFamily="-112" charset="0"/>
              </a:rPr>
              <a:t>document the tasks required; </a:t>
            </a:r>
            <a:r>
              <a:rPr lang="en-US" sz="2000" dirty="0" smtClean="0">
                <a:solidFill>
                  <a:srgbClr val="D34817"/>
                </a:solidFill>
              </a:rPr>
              <a:t>track and measure results</a:t>
            </a:r>
          </a:p>
          <a:p>
            <a:pPr marL="457200" indent="-457200">
              <a:spcBef>
                <a:spcPts val="600"/>
              </a:spcBef>
              <a:buClrTx/>
              <a:buSzPct val="100000"/>
              <a:buFont typeface="Wingdings" charset="2"/>
              <a:buChar char="ü"/>
            </a:pPr>
            <a:r>
              <a:rPr lang="en-US" sz="2400" dirty="0" smtClean="0"/>
              <a:t>Active-listening</a:t>
            </a:r>
          </a:p>
          <a:p>
            <a:pPr marL="914400" indent="-457200">
              <a:spcBef>
                <a:spcPts val="600"/>
              </a:spcBef>
              <a:buClrTx/>
              <a:buSzPct val="100000"/>
              <a:buFont typeface="Wingdings" charset="2"/>
              <a:buChar char="Ø"/>
            </a:pPr>
            <a:r>
              <a:rPr lang="en-US" sz="2000" dirty="0" smtClean="0">
                <a:solidFill>
                  <a:srgbClr val="D34817"/>
                </a:solidFill>
              </a:rPr>
              <a:t>Attends to non-verbal cues to better understand others perspectives, behaviors, or motivations.</a:t>
            </a:r>
          </a:p>
          <a:p>
            <a:pPr marL="457200" indent="-457200">
              <a:spcBef>
                <a:spcPts val="600"/>
              </a:spcBef>
              <a:spcAft>
                <a:spcPts val="600"/>
              </a:spcAft>
              <a:buClrTx/>
              <a:buSzPct val="100000"/>
              <a:buFont typeface="Wingdings" pitchFamily="2" charset="2"/>
              <a:buChar char="ü"/>
            </a:pPr>
            <a:endParaRPr lang="en-US" sz="2000" dirty="0" smtClean="0">
              <a:solidFill>
                <a:schemeClr val="bg1"/>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rPr>
              <a:t>Key Skills</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Autofit/>
          </a:bodyPr>
          <a:lstStyle/>
          <a:p>
            <a:pPr marL="457200" indent="-457200">
              <a:spcBef>
                <a:spcPts val="600"/>
              </a:spcBef>
              <a:buClrTx/>
              <a:buSzPct val="100000"/>
              <a:buFont typeface="Wingdings" charset="2"/>
              <a:buChar char="ü"/>
            </a:pPr>
            <a:r>
              <a:rPr lang="en-US" sz="2400" dirty="0" smtClean="0"/>
              <a:t>Customer Focus</a:t>
            </a:r>
          </a:p>
          <a:p>
            <a:pPr marL="914400" indent="-457200">
              <a:spcBef>
                <a:spcPts val="600"/>
              </a:spcBef>
              <a:buClrTx/>
              <a:buSzPct val="100000"/>
              <a:buFont typeface="Wingdings" charset="2"/>
              <a:buChar char="Ø"/>
            </a:pPr>
            <a:r>
              <a:rPr lang="en-US" sz="2000" dirty="0" smtClean="0">
                <a:solidFill>
                  <a:srgbClr val="D34817"/>
                </a:solidFill>
              </a:rPr>
              <a:t>Understand customer’s short and long-term needs, see issues from the customer’s position, and recommend the appropriate products and services</a:t>
            </a:r>
          </a:p>
          <a:p>
            <a:pPr marL="457200" indent="-457200">
              <a:spcBef>
                <a:spcPts val="600"/>
              </a:spcBef>
              <a:buClrTx/>
              <a:buSzPct val="100000"/>
              <a:buFont typeface="Wingdings" charset="2"/>
              <a:buChar char="ü"/>
            </a:pPr>
            <a:r>
              <a:rPr lang="en-US" sz="2400" dirty="0" smtClean="0"/>
              <a:t>Relationship Management</a:t>
            </a:r>
          </a:p>
          <a:p>
            <a:pPr marL="914400" indent="-457200">
              <a:spcBef>
                <a:spcPts val="600"/>
              </a:spcBef>
              <a:buClrTx/>
              <a:buSzPct val="100000"/>
              <a:buFont typeface="Wingdings" charset="2"/>
              <a:buChar char="Ø"/>
            </a:pPr>
            <a:r>
              <a:rPr lang="en-US" sz="2000" dirty="0" smtClean="0">
                <a:solidFill>
                  <a:srgbClr val="D34817"/>
                </a:solidFill>
              </a:rPr>
              <a:t>Build rapport and trust employees; maintain networks of contacts and professional relationships with associates, customers, and  suppliers</a:t>
            </a: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chemeClr val="bg1"/>
                </a:solidFill>
              </a:rPr>
              <a:t>Key Skills</a:t>
            </a:r>
            <a:endParaRPr lang="en-US" sz="3200" dirty="0">
              <a:solidFill>
                <a:schemeClr val="bg1"/>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Autofit/>
          </a:bodyPr>
          <a:lstStyle/>
          <a:p>
            <a:pPr marL="457200" indent="-457200">
              <a:spcBef>
                <a:spcPts val="600"/>
              </a:spcBef>
              <a:buClrTx/>
              <a:buSzPct val="100000"/>
              <a:buFont typeface="Wingdings" charset="2"/>
              <a:buChar char="ü"/>
            </a:pPr>
            <a:r>
              <a:rPr lang="en-US" sz="2400" dirty="0" smtClean="0"/>
              <a:t>Flexibility</a:t>
            </a:r>
          </a:p>
          <a:p>
            <a:pPr marL="914400" indent="-457200">
              <a:spcBef>
                <a:spcPts val="600"/>
              </a:spcBef>
              <a:buClrTx/>
              <a:buSzPct val="100000"/>
              <a:buFont typeface="Wingdings" charset="2"/>
              <a:buChar char="Ø"/>
            </a:pPr>
            <a:r>
              <a:rPr lang="en-US" sz="2000" dirty="0" smtClean="0">
                <a:solidFill>
                  <a:srgbClr val="D34817"/>
                </a:solidFill>
              </a:rPr>
              <a:t>Able to wear many hats; ability and desire to perform many different tasks</a:t>
            </a:r>
          </a:p>
          <a:p>
            <a:pPr marL="457200" indent="-457200">
              <a:spcBef>
                <a:spcPts val="600"/>
              </a:spcBef>
              <a:buClrTx/>
              <a:buSzPct val="100000"/>
              <a:buFont typeface="Wingdings" charset="2"/>
              <a:buChar char="ü"/>
            </a:pPr>
            <a:r>
              <a:rPr lang="en-US" sz="2400" dirty="0" smtClean="0"/>
              <a:t>Communication</a:t>
            </a:r>
          </a:p>
          <a:p>
            <a:pPr marL="914400" indent="-457200">
              <a:spcBef>
                <a:spcPts val="600"/>
              </a:spcBef>
              <a:buClrTx/>
              <a:buSzPct val="100000"/>
              <a:buFont typeface="Wingdings" charset="2"/>
              <a:buChar char="Ø"/>
            </a:pPr>
            <a:r>
              <a:rPr lang="en-US" sz="2000" dirty="0" smtClean="0">
                <a:solidFill>
                  <a:srgbClr val="D34817"/>
                </a:solidFill>
              </a:rPr>
              <a:t>Good ideas require asking people for input and listening carefully</a:t>
            </a:r>
          </a:p>
          <a:p>
            <a:pPr marL="457200" indent="-457200">
              <a:spcBef>
                <a:spcPts val="600"/>
              </a:spcBef>
              <a:spcAft>
                <a:spcPts val="600"/>
              </a:spcAft>
              <a:buClrTx/>
              <a:buSzPct val="100000"/>
              <a:buFont typeface="Wingdings" pitchFamily="2" charset="2"/>
              <a:buChar char="ü"/>
            </a:pPr>
            <a:endParaRPr lang="en-US" sz="2000" dirty="0" smtClean="0">
              <a:solidFill>
                <a:schemeClr val="bg1"/>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chemeClr val="bg1"/>
                </a:solidFill>
              </a:rPr>
              <a:t>Key Skills</a:t>
            </a:r>
            <a:endParaRPr lang="en-US" sz="3200" dirty="0">
              <a:solidFill>
                <a:schemeClr val="bg1"/>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4800600"/>
          </a:xfrm>
        </p:spPr>
        <p:txBody>
          <a:bodyPr>
            <a:noAutofit/>
          </a:bodyPr>
          <a:lstStyle/>
          <a:p>
            <a:pPr marL="0" indent="-457200">
              <a:spcBef>
                <a:spcPts val="600"/>
              </a:spcBef>
              <a:buClrTx/>
              <a:buSzPct val="100000"/>
              <a:buFont typeface="Wingdings" charset="2"/>
              <a:buChar char="ü"/>
            </a:pPr>
            <a:r>
              <a:rPr lang="en-US" sz="2400" dirty="0" smtClean="0"/>
              <a:t>Capacity Building</a:t>
            </a:r>
          </a:p>
          <a:p>
            <a:pPr marL="914400" indent="-457200">
              <a:spcBef>
                <a:spcPts val="600"/>
              </a:spcBef>
              <a:buClrTx/>
              <a:buFont typeface="Wingdings" pitchFamily="2" charset="2"/>
              <a:buChar char="Ø"/>
            </a:pPr>
            <a:r>
              <a:rPr lang="en-US" sz="2000" dirty="0" smtClean="0">
                <a:solidFill>
                  <a:schemeClr val="accent1"/>
                </a:solidFill>
                <a:latin typeface="Adobe Heiti Std R" pitchFamily="34" charset="-128"/>
                <a:ea typeface="Adobe Heiti Std R" pitchFamily="34" charset="-128"/>
              </a:rPr>
              <a:t>Service Learning </a:t>
            </a:r>
          </a:p>
          <a:p>
            <a:pPr marL="914400" indent="-457200">
              <a:spcBef>
                <a:spcPts val="600"/>
              </a:spcBef>
              <a:buClrTx/>
              <a:buFont typeface="Wingdings" pitchFamily="2" charset="2"/>
              <a:buChar char="Ø"/>
            </a:pPr>
            <a:r>
              <a:rPr lang="en-US" sz="2000" dirty="0" smtClean="0">
                <a:solidFill>
                  <a:schemeClr val="accent1"/>
                </a:solidFill>
                <a:latin typeface="Adobe Heiti Std R" pitchFamily="34" charset="-128"/>
                <a:ea typeface="Adobe Heiti Std R" pitchFamily="34" charset="-128"/>
              </a:rPr>
              <a:t>Workforce Development</a:t>
            </a:r>
            <a:endParaRPr lang="en-US" sz="2400" dirty="0" smtClean="0"/>
          </a:p>
          <a:p>
            <a:pPr marL="0" indent="-457200">
              <a:spcBef>
                <a:spcPts val="600"/>
              </a:spcBef>
              <a:buClrTx/>
              <a:buSzPct val="100000"/>
              <a:buFont typeface="Wingdings" charset="2"/>
              <a:buChar char="ü"/>
            </a:pPr>
            <a:r>
              <a:rPr lang="en-US" sz="2400" dirty="0" smtClean="0">
                <a:solidFill>
                  <a:srgbClr val="000000"/>
                </a:solidFill>
              </a:rPr>
              <a:t>Accelerator</a:t>
            </a:r>
          </a:p>
          <a:p>
            <a:pPr marL="914400" indent="-457200">
              <a:spcBef>
                <a:spcPts val="600"/>
              </a:spcBef>
              <a:buClrTx/>
              <a:buFont typeface="Wingdings" pitchFamily="2" charset="2"/>
              <a:buChar char="Ø"/>
            </a:pPr>
            <a:r>
              <a:rPr lang="en-US" sz="2000" dirty="0" smtClean="0">
                <a:solidFill>
                  <a:srgbClr val="D34817"/>
                </a:solidFill>
                <a:latin typeface="Adobe Heiti Std R" pitchFamily="34" charset="-128"/>
                <a:ea typeface="Adobe Heiti Std R" pitchFamily="34" charset="-128"/>
              </a:rPr>
              <a:t>EDO Training</a:t>
            </a:r>
          </a:p>
          <a:p>
            <a:pPr marL="914400" indent="-457200">
              <a:spcBef>
                <a:spcPts val="600"/>
              </a:spcBef>
              <a:buClrTx/>
              <a:buFont typeface="Wingdings" pitchFamily="2" charset="2"/>
              <a:buChar char="Ø"/>
            </a:pPr>
            <a:r>
              <a:rPr lang="en-US" sz="2000" dirty="0">
                <a:solidFill>
                  <a:srgbClr val="D34817"/>
                </a:solidFill>
                <a:latin typeface="Adobe Heiti Std R" pitchFamily="34" charset="-128"/>
                <a:ea typeface="Adobe Heiti Std R" pitchFamily="34" charset="-128"/>
              </a:rPr>
              <a:t>Small Business Technical </a:t>
            </a:r>
            <a:r>
              <a:rPr lang="en-US" sz="2000" dirty="0" smtClean="0">
                <a:solidFill>
                  <a:srgbClr val="D34817"/>
                </a:solidFill>
                <a:latin typeface="Adobe Heiti Std R" pitchFamily="34" charset="-128"/>
                <a:ea typeface="Adobe Heiti Std R" pitchFamily="34" charset="-128"/>
              </a:rPr>
              <a:t>                                                           Assistance</a:t>
            </a:r>
            <a:endParaRPr lang="en-US" sz="2400" dirty="0" smtClean="0"/>
          </a:p>
          <a:p>
            <a:pPr marL="0" indent="-457200">
              <a:spcBef>
                <a:spcPts val="600"/>
              </a:spcBef>
              <a:buClrTx/>
              <a:buSzPct val="100000"/>
              <a:buFont typeface="Wingdings" charset="2"/>
              <a:buChar char="ü"/>
            </a:pPr>
            <a:r>
              <a:rPr lang="en-US" sz="2400" dirty="0" smtClean="0">
                <a:solidFill>
                  <a:srgbClr val="000000"/>
                </a:solidFill>
              </a:rPr>
              <a:t>Venture Creation</a:t>
            </a:r>
          </a:p>
          <a:p>
            <a:pPr marL="914400" indent="-457200">
              <a:spcBef>
                <a:spcPts val="600"/>
              </a:spcBef>
              <a:buClrTx/>
              <a:buFont typeface="Wingdings" pitchFamily="2" charset="2"/>
              <a:buChar char="Ø"/>
            </a:pPr>
            <a:r>
              <a:rPr lang="en-US" sz="2000" dirty="0" smtClean="0">
                <a:solidFill>
                  <a:srgbClr val="D34817"/>
                </a:solidFill>
                <a:latin typeface="Adobe Heiti Std R" pitchFamily="34" charset="-128"/>
                <a:ea typeface="Adobe Heiti Std R" pitchFamily="34" charset="-128"/>
              </a:rPr>
              <a:t>In-house  </a:t>
            </a:r>
          </a:p>
          <a:p>
            <a:pPr marL="914400" indent="-457200">
              <a:spcBef>
                <a:spcPts val="600"/>
              </a:spcBef>
              <a:buClrTx/>
              <a:buFont typeface="Wingdings" pitchFamily="2" charset="2"/>
              <a:buChar char="Ø"/>
            </a:pPr>
            <a:r>
              <a:rPr lang="en-US" sz="2000" dirty="0" smtClean="0">
                <a:solidFill>
                  <a:srgbClr val="D34817"/>
                </a:solidFill>
                <a:latin typeface="Adobe Heiti Std R" pitchFamily="34" charset="-128"/>
                <a:ea typeface="Adobe Heiti Std R" pitchFamily="34" charset="-128"/>
              </a:rPr>
              <a:t>Partnerships</a:t>
            </a:r>
          </a:p>
          <a:p>
            <a:endParaRPr lang="en-US" dirty="0" smtClean="0"/>
          </a:p>
          <a:p>
            <a:endParaRPr lang="en-US" dirty="0" smtClean="0"/>
          </a:p>
          <a:p>
            <a:pPr marL="0" indent="0">
              <a:buNone/>
            </a:pPr>
            <a:endParaRPr lang="en-US" dirty="0" smtClean="0"/>
          </a:p>
          <a:p>
            <a:endParaRPr lang="en-US" dirty="0" smtClean="0"/>
          </a:p>
          <a:p>
            <a:endParaRPr lang="en-US" dirty="0"/>
          </a:p>
        </p:txBody>
      </p:sp>
      <p:sp>
        <p:nvSpPr>
          <p:cNvPr id="2" name="AutoShape 4" descr="data:image/jpeg;base64,/9j/4AAQSkZJRgABAQAAAQABAAD/2wBDAAkGBwgHBgkIBwgKCgkLDRYPDQwMDRsUFRAWIB0iIiAdHx8kKDQsJCYxJx8fLT0tMTU3Ojo6Iys/RD84QzQ5Ojf/2wBDAQoKCg0MDRoPDxo3JR8lNzc3Nzc3Nzc3Nzc3Nzc3Nzc3Nzc3Nzc3Nzc3Nzc3Nzc3Nzc3Nzc3Nzc3Nzc3Nzc3Nzf/wAARCACQAIcDASIAAhEBAxEB/8QAHAAAAQUBAQEAAAAAAAAAAAAABwAEBQYIAwEC/8QARxAAAQMDAgMEBwMHCwMFAAAAAQIDBAAFERIhBjFBEyJRYQcUMnGBkaEVQrEjM1JicoLBFyQ0NkNzdJKTorJTwvAlRLPR0v/EABoBAAMBAQEBAAAAAAAAAAAAAAIDBAEABQb/xAAwEQACAgEDAQUIAgIDAAAAAAABAgADEQQSITETIkFRgQUjMjNCYZGhFHFSU7HR8P/aAAwDAQACEQMRAD8AONeGvahb9cHEH1CG5pkOJy44ObKD1H6x5D4npghY6opZugnAZ4EaXW8LL7nqslMeNFz2r+E4UocxkjGlO+T47ZGDXzHvVw0hQEKWg/fQpTe3w1An5UIvSFxKiUv7DtagIUY6Xy2dnFD7o8h18SPLemRZMiIrVEkPR1eLLikfgahX+RZ7wNjPhjwgPcinbjM003xCNQS/AlI8VoKFpH+7V9KcJ4gt5GVrea/vI6x9cYrPEXjXiSMoFN0W4kfcebQsH3kjP1qWjeky8tjD8SE8fEBSP4mj36pfAH9TRbUfMQ6/blqyEm5RAo8gXkg/LNOEz4avZlsH3OCge16VHwfy1lbx4oln8Cj+NdlelG2EZftSyrON3EHf4138jUDrX+4W6s/V+obfWo//AF2v84r4M+Gn2pbA97g/+6C/8pFo6WR3PPk3XNfpPhI3j2Uk9NTqUfgk1w1N3+r9iYXr/wAoZPty06ikXKIpQ5pS8kn5A1yVf4A/Nl93fHcjrI+eMUGF+lOYrPZ2eOjwKpKlf9oplJ9JN8c/Mtw2M+DRWfqf4V3a6k9EA9Zna1ecNq7+tRIYtzwOcan3EISfPulR+lMpN5mBI7aREhpOB3e8rPkpWB/toESeLuIpIUl27yADzDYS38tIFQ0ha5KiuS448ojBU4orP1rNupb4nA/oQTeg6DM0/Y7g6twwpqyt9I1NukAdsnrkDYKGd8DHI+IE3QZ4A4lN4ipts18puUXvx3j7SwOSh4qHIjqOecmirZ7j6/HV2iezkNHS834HoR4pI3B+HMEUzTXMc12fEP2PONyGG5ekkaVKlVcyMLrcBBjagkLeWdLLZONav4DbJPgKFXpA4mVZ4q4ER4LukvvvvDYtpIxq8icAJHQDy3vt8bW3d0OunKHWtDCiMhBG6k48SN/PSfAVnm+szWL3OaubhcmB49q5+mcAgjy04wOgwK8+z3t+xui+HnMsYomR4xgNgAOQr3B3GNwMn3VOWuyxlQWbndpC0xnSssxorZcffCDhfkgDqo+PTNT1vkvWS92Oz2llIRM7J+XrbSpbqHFHuk/ooQDy8MnrlrW46cyVaz4yv2vhqROZjyHpsGDGkr0MrkvAKdVnThCBud9ulTMPhRiPbw/Lt1wucjtZDa2ozyWmW+yWU5UvmM4z489tqfxblarYmwokwI6ozkid2MtxIJipElWlSQRjqk58BUUbvZvseNEuUq5zXo8iSpYhr7JuR2jmoLUVeQz5ajSC9jH7Z/7jgla9ese2Ri3yYMQWViwuSpLjhkRLm4VPEFWUNtnB2CdtWN8Zr5hcQXKPwlcXkJix5MGSzGQWoyO6OSgcg5O2M1EReJIdv0Lt1giNyGNYjSHHFKW0CTjI+8QDjJNRKbnKFulQStKmZTyXniU95Swc5z093nRdkWPI/MA2ADiT/DN6jwrbLbduD9rlSZYUm4IiB5Ktt2z/AMvjVgSlyHGu3r8qzxXzdQntJUTUy4ksoICU7ac+1z5hVUm1cQXC0sqYimOtlaw4W32EuJCx94Z5HYfKu7fFNwAkplMQJyZL/rDomxu0yvATkbjGEgAVz0sWJA/9+JqWgLzJm2w27xaLhNb4ci3KSLiWQ3FfMUJbDSd0KzyJ3xv7VMuLOHY1qYedt6pDi25aGXGFKCygLb1p5DOc93r08aYPcQLLCG4UNiEpueic2Y5ISlaWw3p0+BwTz61NWXiCzo4kucmShbdvmaZCW3k50PoUFJGRnbOrfzFcRYp3D8TtyMMGQF5sUq0Lf7ZbTrTMn1VTjav7TQF6cHf2T9CKjFpUhZQ4lSVjmlQwR7xV54OeMuNAkXEJW49xGpxRXyLioqiOf62Me6opu5O8QS48DiJouTVS0NoeaSltaAVYWhW26RnbqCOdMWxgcEdILVrwQesr8WS9DktSYrhafaUFIWOhFG3hPiIXiE1dYSQmax+TkxtWyvFPuPNJ6H96hRfrEzbS+5BuLctlh7sXULT2bzSt8akdQcHChsdqkvRg3MXxOFRXChlDRMnbKVI5BJ888j5HzpWowydqpwRzmHSSj7D4zREKU1MjNvsHU2sZB5HzBHQjkRSqJ4YbX/O5CSRHdcAbR0Kk5C1Dwydv3c9aVW1OXQMRjMeRg4j68QzNgONN4Dw77Kj0WN0/DofImgn6VLelaIF8YQpIeAYeBTg5wVIJ8D7QPwFHs0N+ObZ6xZr9BS2CUan2EjqcBz4d/UKm1Q2MlvkcehmEblKwYyrrLhcF2eFDkBpEj1r1kII1qT2mAD1CSCffimquKbgYDUZLcRLrTHqyZqWj6z2X6OvO3vAzTGx2iTe54hwOyDykKcy4rSMDzAPjVj/k24g/6kD/AFlf/msZqazhyPOSgWtyolPycAZOAMDO+B4V5Uhf7PLsE31S4Fou9kHctKKhpJI6geBqea9HV/daQ4hcEBaQoAvKzgjI+7TDdWoBJABghHYkAcyo0iQBk8hT+92iXZLgqDO7MvJQlZLStScHlzAqT4DtsK6cQtN3B0JbZHapbJx2qgoAJz7yNuvLxrWsVUL+EwKS22S0zg71fgBFwUwftNvElzkFdmcAoP7Ke9jxBqj1ox9JcYcQlQSVIICiAQMjwPOs9TYzsObIiyEJQ8y4pC0pGACD0Hh4eWKk0V7W7g3nKNTUExicKVKpOxWK4X2SWbezkJ/OOrOEI95/gMmrWYKMnpJgCTgSNBKTlKilWQdSTggjkQehHTwqwx+KnlzY70+DBUsPtOvSmY2mQ7oORlQUAT05VO/yXyglIN5jJeVyR6ucH46s/HFMl+ja9oQ6tUiDpQCRhau8B+7tU51FD8Fo4V3L0EbcWuSLowLmzOjXCA26vS6Edm+zrOzbiTuQMAA71dPRvaVxeHGloSUS7q7lKtspRuEke5IK/jQmhxzOlR47ZAXIWlpKsctRA/jWkOHYqBcQlAw1CjBCB0yo4HxAR/uNDYmSlPgefQRlJyS8scZhuMw2yynS22kJSPAClXUcqVejGRVWb2kG8uoxs5Fbz595wfxqzVUuIpCGrlNkKOER4idSjyBGtR+hFR6/5B9P+YafFM7Q3HIc1lyO4ptxp0aVpOCMGtEj2wPOs4tElTZV7RUCfnWj0/nB768/2n1X1gaL6pnm6vOyLpMeecU44p9eVqOSe8QPoAKK/owedc4UQlxxSw08tCNRzpTsQB5UJJv9Olf36/8AkaLHos/qqf8AEL/hVGuA7Af2IrTE9r+YKZ7rj8+S68tS3FuqKlrOSTmrx6K7F20l29SEpLbOWo4zk6yO8rHTAOB7z5VRJP8ASnv7xX4mi/6Mksp4UYLDLyNS1KWt0AdorO5Tj7vQe6i1rlNP3fHiZplDWcy18t6EfpShvtX9MpyKlth5sJQ+hRIdIHJQ+6ofUY8DRcqr+kKwqvdmCo2PW4qu0aSTjWMd5OfduPMDzry9FZ2dwz0Mt1Kb6zAwdgT4Uc+DLci2cNQWkNpS64yl50j7zigCcn5D3AUDNiPeKNPo/vTV14fYaCv5zDQll5J57ABKvcR18QfCvQ9ohuzBHTPMk0eN5zA3NXKkznZFy1Gfr/KqX7SVjpnpjkMcqMXBV6cvfCrjkhZclRgtl9XUkJyCfekj45pjxtwQm7uLuVr0Nz8flG1HCH8fgrz68j4gVuofivOsOpdYdQdDjSspIPgR/wCc/Oi93q6xt4I/U7v0Oc8gyV4DbDvFVnQrGA7q/wAqFK/EVoXhkHVcdXSQkD3dkg/iTWd+EZSYfFFreWcJEgJJ8ArKP+6tC8NrCJc9g81Ft4ZPQp0be7R9ad01Qz5GdR8s/wBywUqVKroyeGhL6QLslnhedIBHaXZ4oR5pUMA/6SB8dutEjiJ5TVqeS2opcewygjmCrYn4DJ+FAz0qXAP3pi3NHDUJrvJHLWrB+icfOotQd9iV+sxm2oTKWj84j9ofjWjk/nB76zij20ftD8a0cn2x76g9p/T6zdD9UzrN/p0r+/X/AMjRY9Fn9VT/AIhf8KE83+nSv79z/kaLHor/AKrH/EOfwqnXfI/EVpfm/mDa0R48viRmNLYdkNOySgtNHBVlXU+HU+QNHhptDLSWmUJQ2gBKEpAAAHQUG+ErAu9cQvKcKm4UZ5RecCtJUSTpQD4nrjp76MqUhCQhKQlKRgJHICo/aLAsqgx+jUhSTPaaXaDEuVvfi3BCVxnEHXk4x556Y55p3SO43rzlODmWEZ4mfLtCRb5zkZqZGltp3S9HcC0qGSBnHI7bivLXc5lpmomW94tPJGOWUqHgodRU5x/YG7FeAYqSmJKBcbTjZtWe8geXIgdAcdKazeFp0Ph2PfFuMrjPJbXoSTqSlY2J2x1Hzr6RbEZFJPB/c8coyucDpCbwnxdD4hb7FQEackZWwpWdQ8UnqPLmPqfvi7hWLxDG1AJanoT+Rf8AH9VXiPwoKtOOMuodZcU24g6kLQcKSfEHpRp4F4gcv9m7WQAJTC+ye07BRxkKHvB+ea83U6dtOe1qldNwuGx4GJDL8SQ4w8FsyGVlKgdihQNH/hW6omotNzQe5LaLS99gpXj5haNPxoVelGM3H4pLrYAMmOhxYHVQynPySPlVg9GE1b9gmwEYL0N3to481d9J/wA4NV2PlEvHhj8HrFVDbY1cNo5Uq5RX0SYzT7Z7jqAtPuIzSr04yQPECw7corBwUMNl9WeijlKT8u0rON5n/aV2mT1KGH3lLSf1c4T9AKOvFs1caLf5wxllpSW9+elsY/3KVQZ4VkNxVTUdohhx6OGmX3WO1bbOtJIUMHYgYzjavOVs22P5YEXd0VZCnOMoOFdDR94evEe92tmdGVuoYcT1bX1BH/mRg9aDnEqop9RbYRC9ZQ2synYTBabWoq7uAQM4A545k0wttynWqQX7dKdjOEYUWyMKHgQQQfiK7Uaf+SgxwRAqt7FjnkSyX/ga9ovMk26EZUV51TjbiHW06Qo50kKUDtmrpAS3wPwXi4OIU8jWopQfzjqiSEJ8egz5E1R/5Q+I+z0dtFz+l2G/44+lV+5XOddXw/cpTkhxIwgrxhIPMADYchyoTRdaAtpGB5eMLtK0yyDky9+i/hxLyft+4BDqio+qg74UCoKWR0OcgeG/iKv9wuMO2Ml2fJaYQElXfUASB4Dr05UDWOIbzGiNxI1zkMx286G2yE4zvzAyeZ50wlyH5ZLkp919aUaQp1ZWQPDJoLNC11m524mpqRWm1RzDzPvUSDZPtd4r9V0NuZCe9pWUgHH7wrvFulvmJbMWdHeDudGh0HV7t6q3Gm3oywk7djDx/qNUJOSwpOykkEKGxBHI58am0+iS5C2ccx9uoatgMQs+lWHJesTchtSCww4FOtqSM7nAUk4znfBGeR8qkbVbG7t6PYFueOgPW1pAVzKVaE4I9xwaEEm6XCUH0ypr7wfKS6HF6gvT7OfdT+PxZf40RmLHua2mGEhDaUto7qQMAZKckVQdJYKlRSMg5iRqELliOs5y+Gb7EkmO7apS15wFMtlxCvMKG2PfiiZwHZ3eG7DIeuykMOPL7Z1K1DDKQAACeWeZ+OKpDfpD4iQgJL0RwjmtyPufkQPpUPeeILrezpuMxbjYOUspGltJ9w5/HNNsquuXY2APGAj1VncvJnbi28i+31+c2D6vgNsAjB0J6keZJPxFSPoyneq8VNI1nRLaWzgHYq9pJ/2kfGm9vZsT9h1XB71d5pqQ2643FccUFLKeycUUjGE4UBkjnXCfcmV8YJusUrTHMlh9tSmyglICMnB6HCseVNKhqzWBxgwOQwsM0Tw05/MVxid4zqke5J7yR8EqA+FKmtgc0XSQ3nuvMJWkZ6pJB+ik/KlTdMxelT9pU3BIlQ4/UUcL3sjmp9YPu7XH4UOuDJVyZbktWdlxclUiO4pXbJbbCUlXdWSQcKzjbPKinxvBXJtfEEJpGXFJLrSRzVlIUPmoKFAyH6uuS0qU84wyDr7VtGtSSNwQMjrjrUtS57RT5xVxwyn7Sf429ZU5bXZj7b7xYcbW426XBrQ6rUMkA7ZA+FVqr/xJDi3NhttcrQ/Ha9YcnSwGkspcxpStCEpCFrUcnYkBOSTyql3G2zbY6W58ZxnCikLUk6FkEjuq5HkadSw24ibVIbMaUqQ35UqdFRE459cAedWGz8FXy7AKTFMVhX9rKyjbrhPM/L41EW+4TLa8X4Egx3cY1pQlRx+8Dj4VJHjDiQnKr1IJ/ZQMfJNLs7QjuY9YxNnVoWr3Yk3HhhdmbdDf5JttDik5A0FJGR+6KEV54XvNlyqbEKmRzfYOtv54yPiBXU8Z8T6dP209jyZZz89Ga5jiziEasXiUdXPOk/wqbT0X05GQR6x11lVnODmQvTNKvpxSluKWo5UolSjgDJJ3ryrRJZ5SpeHia7xYcqY067EYU6hpBWtaQdKQBk5PuBOBk4B2NcTicMmXDgiYli2BppTzr6ZTjhiR32kqdSpsI7yFqGoDc9d6qvEjzj1wlLdVOU6Bhfr4SHQQnGCE7AeGOmKsE1iyG2hNut8W7sQ2yJRK3GJGckl3KT3m9/Du9fKDlOPcRX8rU2EPT30J0t5OnOEjHuAHyqdANxfEc/whZoKwjN1irPteqOD5lsn8KVdbE2F3dShnEePp8u+oY/8Aj+tKj0A9wD55ldh7078QRVJW3cGUFfZp0PpSNyjmFeZSc7eCldaB/HfCa7U+u429HaW19RUQgZ7Anc5xnunmDyGceGdGEHG1QNwsikKW7bggpXkrir2Qc8yk9PdyPlzrLqnV+1r6+I84LKrrtaAC0cSy4DMhvtSCtp4pcxrU48pKQhTmr2gkAgD6VJWe7PJXbGHpy32D6xcbqkqCwsAlQSrPLCWxkDG6vPe13ngOyTX1BtD1pmK/swnCScdEnYjl7BqrzvRve4uTDejzE4wdK+zUR1GDt9aT21LcN3T94rs7VHHIjqdYrOxOYiOIYeCvX5L7y3VMpwgjQgqT7KUlWCR+idulRVusUK9faXqKEMLYeZbjoblKeQ57Zd0rIBUdKdQ26edcU2/iyzPIfRCnpcbQptBDXbgJUcqGAFDBO5puqbfWpKZCoshp1MpEvIiKb/KJTpGwA7uCQRyOTRqDjutn1glgeqzquBZUwLs4TPEiDKVHQUrQULytwNk5GeSBn37Vys1pgyo0dy4SpDS5kr1SMGEJIC8DvLz0ytIwN+dR65r4blx1hCfWnw+6CkhWsajtvsO+rp+FOLVe5VraLbDUV0BztWjIa1llzGNaN9jjHjyFNIbBwYrK56R6qyxWOF0XOSmYqSsuo/JON9k2tLhQnIPfIOOn0rhZ7Mbja7pLBWFxm0lhKdwtQypSTt+gkkeZFRz8tx+LEjOBJREDgbVg6jrVqVkk7708tl9n2tptuGtCG0PKeUghWHSUhJDgCgFJwOW1cVbb15m5XP2j1dpjJsYcbiS5EtUFM5clLqUtx0qUoJSUnmMIUSf/AASNzstphW1id6qlttTkQpX66pxTwWEqcSpv7ndzgjc4qBi3i4C2+oMNMupQ2plLxj9o802rcthfRJ3286+1OXqXGXGESU60tppooTFUrutDudOY8etCQ/if3CBXwEmnIBisORLbZo89btzkxX+0ZLimgkjs0BX3O6dWo10alusxZF+YlRUesQ2VKbU4nX660QnTo54UkKz4hZpgxZeMJj8h9qPcWlyiS+su9gHP2hlOflUpbvRhcXCF3GZGiI+8G0l1Wn37AH50l3rUd5hDUOfhWVy7SrStQascF1gLWVqdcdJWvUCOzAGwQM4A5nG/ndvR/wALLtv/AK3eGih4jEZgjK0A7ZI/SPIJ57+JwLDw1wla7etLlqhrnSR/7p0ghPmFHuj93J8qvFus4ZcTImOB+QnOnAwhv9kdTjbUd+eMA4ru/eNqAhfM9TGJXtO5us62OEuJEJfH84eUXHfI8gn4AAeeM9aVSVKvQVQoAHSF1irzAr2lRTpzeYZkNqbfaQ62rZSFpCgfgajXbBBJPYh2PtgBh0pSPcn2fpUtSoWRW4YZnZxIJVgdR+ZuCztsHmkq/wCOmuX2Ncko/pUVw+HZKQP+SqsVeYqc6Og/TC3t5ynXOwOSY+m42mJObzkpQQsjzAWB9DnyoeX/ANHrEhLknht3StPtw3iRvzwCd0nyV5bijpio+52licQ5ksyUjuvN+17j+kPI/DB3oG0hTmk4+3UTGw/DCZng2C6zrmq3MQnRJQcOpcGkNDxUeQH49M0Q7JwBa4K2xctd0mrGUx0JOj/L4dMqOPdV9atdxdkKYcQmOlONcpJBCx+onJOf2hgfrVPwYEeC2UR0adRytR3Us+KjzJoVS+74+6Pt1MBa0TkcyvQrJNZYSiNDhwmwNm9WCn4JTgfAmnRslwURmbGA6j1dSvrrH4VYKWKYNDQPpjN7SETw+VHL1wkEZ9ltCEj6gn605ZsNubUFLjh9QOUmQou6T5aicfCpOlTkorT4VEwsT1ngSkDAAA8K9xSpU2ZFSpUq6dP/2Q=="/>
          <p:cNvSpPr>
            <a:spLocks noChangeAspect="1" noChangeArrowheads="1"/>
          </p:cNvSpPr>
          <p:nvPr/>
        </p:nvSpPr>
        <p:spPr bwMode="auto">
          <a:xfrm>
            <a:off x="63500" y="-530225"/>
            <a:ext cx="1019175" cy="1085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3800" y="-3429000"/>
            <a:ext cx="11049000" cy="310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olar Course Photos 047.JPG"/>
          <p:cNvPicPr>
            <a:picLocks noChangeAspect="1"/>
          </p:cNvPicPr>
          <p:nvPr/>
        </p:nvPicPr>
        <p:blipFill>
          <a:blip r:embed="rId3"/>
          <a:stretch>
            <a:fillRect/>
          </a:stretch>
        </p:blipFill>
        <p:spPr>
          <a:xfrm>
            <a:off x="4495800" y="1883764"/>
            <a:ext cx="4191000" cy="31432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descr="ICAST Logo.JPG"/>
          <p:cNvPicPr>
            <a:picLocks noChangeAspect="1"/>
          </p:cNvPicPr>
          <p:nvPr/>
        </p:nvPicPr>
        <p:blipFill>
          <a:blip r:embed="rId4" cstate="print"/>
          <a:stretch>
            <a:fillRect/>
          </a:stretch>
        </p:blipFill>
        <p:spPr>
          <a:xfrm>
            <a:off x="7772400" y="304800"/>
            <a:ext cx="1054156" cy="914400"/>
          </a:xfrm>
          <a:prstGeom prst="rect">
            <a:avLst/>
          </a:prstGeom>
        </p:spPr>
      </p:pic>
      <p:sp>
        <p:nvSpPr>
          <p:cNvPr id="9" name="Title 2"/>
          <p:cNvSpPr txBox="1">
            <a:spLocks/>
          </p:cNvSpPr>
          <p:nvPr/>
        </p:nvSpPr>
        <p:spPr>
          <a:xfrm>
            <a:off x="320040" y="228600"/>
            <a:ext cx="8503920" cy="75895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3">
                    <a:shade val="75000"/>
                  </a:schemeClr>
                </a:solidFill>
                <a:effectLst/>
                <a:uLnTx/>
                <a:uFillTx/>
                <a:latin typeface="+mj-lt"/>
                <a:ea typeface="+mj-ea"/>
                <a:cs typeface="+mj-cs"/>
              </a:rPr>
              <a:t>iCAST Services</a:t>
            </a:r>
            <a:endParaRPr kumimoji="0" lang="en-US" sz="32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Tree>
    <p:extLst>
      <p:ext uri="{BB962C8B-B14F-4D97-AF65-F5344CB8AC3E}">
        <p14:creationId xmlns:p14="http://schemas.microsoft.com/office/powerpoint/2010/main" val="133378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rmAutofit/>
          </a:bodyPr>
          <a:lstStyle/>
          <a:p>
            <a:pPr marL="457200" indent="-457200">
              <a:spcBef>
                <a:spcPts val="600"/>
              </a:spcBef>
              <a:buClrTx/>
              <a:buSzPct val="100000"/>
              <a:buFont typeface="Wingdings" charset="2"/>
              <a:buChar char="ü"/>
            </a:pPr>
            <a:r>
              <a:rPr lang="en-US" sz="2400" dirty="0" smtClean="0"/>
              <a:t>A great idea </a:t>
            </a:r>
          </a:p>
          <a:p>
            <a:pPr marL="457200" indent="-457200">
              <a:spcBef>
                <a:spcPts val="600"/>
              </a:spcBef>
              <a:buClrTx/>
              <a:buSzPct val="100000"/>
              <a:buFont typeface="Wingdings" charset="2"/>
              <a:buChar char="ü"/>
            </a:pPr>
            <a:r>
              <a:rPr lang="en-US" sz="2400" dirty="0" smtClean="0"/>
              <a:t>Spot, create and exploit opportunities</a:t>
            </a:r>
          </a:p>
          <a:p>
            <a:pPr marL="914400" lvl="4" indent="-457200">
              <a:spcBef>
                <a:spcPts val="600"/>
              </a:spcBef>
              <a:buClrTx/>
              <a:buFont typeface="Wingdings" charset="2"/>
              <a:buChar char="Ø"/>
            </a:pPr>
            <a:r>
              <a:rPr lang="en-US" sz="2000" dirty="0" smtClean="0">
                <a:solidFill>
                  <a:schemeClr val="accent1"/>
                </a:solidFill>
              </a:rPr>
              <a:t>Technological discoveries</a:t>
            </a:r>
          </a:p>
          <a:p>
            <a:pPr marL="914400" lvl="4" indent="-457200">
              <a:spcBef>
                <a:spcPts val="600"/>
              </a:spcBef>
              <a:buClrTx/>
              <a:buFont typeface="Wingdings" charset="2"/>
              <a:buChar char="Ø"/>
            </a:pPr>
            <a:r>
              <a:rPr lang="en-US" sz="2000" dirty="0" smtClean="0">
                <a:solidFill>
                  <a:schemeClr val="accent1"/>
                </a:solidFill>
              </a:rPr>
              <a:t>Demographic changes/shifts</a:t>
            </a:r>
          </a:p>
          <a:p>
            <a:pPr marL="914400" lvl="4" indent="-457200">
              <a:spcBef>
                <a:spcPts val="600"/>
              </a:spcBef>
              <a:buClrTx/>
              <a:buFont typeface="Wingdings" charset="2"/>
              <a:buChar char="Ø"/>
            </a:pPr>
            <a:r>
              <a:rPr lang="en-US" sz="2000" dirty="0" smtClean="0">
                <a:solidFill>
                  <a:schemeClr val="accent1"/>
                </a:solidFill>
              </a:rPr>
              <a:t>Lifestyle/Taste chances</a:t>
            </a:r>
          </a:p>
          <a:p>
            <a:pPr marL="914400" lvl="4" indent="-457200">
              <a:spcBef>
                <a:spcPts val="600"/>
              </a:spcBef>
              <a:buClrTx/>
              <a:buFont typeface="Wingdings" charset="2"/>
              <a:buChar char="Ø"/>
            </a:pPr>
            <a:r>
              <a:rPr lang="en-US" sz="2000" dirty="0" smtClean="0">
                <a:solidFill>
                  <a:schemeClr val="accent1"/>
                </a:solidFill>
              </a:rPr>
              <a:t>Economic dislocation</a:t>
            </a:r>
          </a:p>
          <a:p>
            <a:pPr marL="914400" lvl="4" indent="-457200">
              <a:spcBef>
                <a:spcPts val="600"/>
              </a:spcBef>
              <a:buClrTx/>
              <a:buFont typeface="Wingdings" charset="2"/>
              <a:buChar char="Ø"/>
            </a:pPr>
            <a:r>
              <a:rPr lang="en-US" sz="2000" dirty="0" smtClean="0">
                <a:solidFill>
                  <a:schemeClr val="accent1"/>
                </a:solidFill>
              </a:rPr>
              <a:t>Government initiatives / rule changes</a:t>
            </a:r>
          </a:p>
          <a:p>
            <a:pPr marL="457200" indent="-457200">
              <a:spcBef>
                <a:spcPts val="600"/>
              </a:spcBef>
              <a:spcAft>
                <a:spcPts val="600"/>
              </a:spcAft>
              <a:buClrTx/>
              <a:buSzPct val="100000"/>
              <a:buFont typeface="Wingdings" pitchFamily="2" charset="2"/>
              <a:buChar char="ü"/>
            </a:pPr>
            <a:endParaRPr lang="en-US" sz="2000" dirty="0" smtClean="0">
              <a:solidFill>
                <a:schemeClr val="bg1"/>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rPr>
              <a:t>Entrepreneurial Ingredients</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Autofit/>
          </a:bodyPr>
          <a:lstStyle/>
          <a:p>
            <a:pPr marL="457200" lvl="3" indent="-457200">
              <a:spcBef>
                <a:spcPts val="600"/>
              </a:spcBef>
              <a:buClrTx/>
              <a:buSzPct val="100000"/>
              <a:buFont typeface="Wingdings" charset="2"/>
              <a:buChar char="ü"/>
            </a:pPr>
            <a:r>
              <a:rPr lang="en-US" sz="2400" dirty="0" smtClean="0">
                <a:solidFill>
                  <a:schemeClr val="tx1"/>
                </a:solidFill>
              </a:rPr>
              <a:t>Step 1: Identify Your Business and Personal Goals</a:t>
            </a:r>
          </a:p>
          <a:p>
            <a:pPr marL="457200" lvl="3" indent="-457200">
              <a:spcBef>
                <a:spcPts val="600"/>
              </a:spcBef>
              <a:buClrTx/>
              <a:buSzPct val="100000"/>
              <a:buFont typeface="Wingdings" charset="2"/>
              <a:buChar char="ü"/>
            </a:pPr>
            <a:r>
              <a:rPr lang="en-US" sz="2400" dirty="0" smtClean="0">
                <a:solidFill>
                  <a:schemeClr val="tx1"/>
                </a:solidFill>
              </a:rPr>
              <a:t>Step 2: Research Your Favorite Industries</a:t>
            </a:r>
          </a:p>
          <a:p>
            <a:pPr marL="457200" lvl="3" indent="-457200">
              <a:spcBef>
                <a:spcPts val="600"/>
              </a:spcBef>
              <a:buClrTx/>
              <a:buSzPct val="100000"/>
              <a:buFont typeface="Wingdings" charset="2"/>
              <a:buChar char="ü"/>
            </a:pPr>
            <a:r>
              <a:rPr lang="en-US" sz="2400" dirty="0" smtClean="0">
                <a:solidFill>
                  <a:schemeClr val="tx1"/>
                </a:solidFill>
              </a:rPr>
              <a:t>Step 3: Identify Promising Industry Segments</a:t>
            </a:r>
          </a:p>
          <a:p>
            <a:pPr marL="457200" lvl="3" indent="-457200">
              <a:spcBef>
                <a:spcPts val="600"/>
              </a:spcBef>
              <a:buClrTx/>
              <a:buSzPct val="100000"/>
              <a:buFont typeface="Wingdings" charset="2"/>
              <a:buChar char="ü"/>
            </a:pPr>
            <a:r>
              <a:rPr lang="en-US" sz="2400" dirty="0" smtClean="0">
                <a:solidFill>
                  <a:schemeClr val="tx1"/>
                </a:solidFill>
              </a:rPr>
              <a:t>Step 4:  Identify Problem Areas and Brainstorm Solutions</a:t>
            </a:r>
          </a:p>
          <a:p>
            <a:pPr marL="457200" lvl="3" indent="-457200">
              <a:spcBef>
                <a:spcPts val="600"/>
              </a:spcBef>
              <a:buClrTx/>
              <a:buSzPct val="100000"/>
              <a:buFont typeface="Wingdings" charset="2"/>
              <a:buChar char="ü"/>
            </a:pPr>
            <a:r>
              <a:rPr lang="en-US" sz="2400" dirty="0" smtClean="0">
                <a:solidFill>
                  <a:schemeClr val="tx1"/>
                </a:solidFill>
              </a:rPr>
              <a:t>Step 5: Compare Possible Solutions with Your Objectives and Opportunities in the Marketplace</a:t>
            </a:r>
          </a:p>
          <a:p>
            <a:pPr marL="457200" lvl="3" indent="-457200">
              <a:spcBef>
                <a:spcPts val="600"/>
              </a:spcBef>
              <a:buClrTx/>
              <a:buSzPct val="100000"/>
              <a:buFont typeface="Wingdings" charset="2"/>
              <a:buChar char="ü"/>
            </a:pPr>
            <a:r>
              <a:rPr lang="en-US" sz="2400" dirty="0" smtClean="0">
                <a:solidFill>
                  <a:schemeClr val="tx1"/>
                </a:solidFill>
              </a:rPr>
              <a:t>Step 6: Focus on the Most Promising Opportunities</a:t>
            </a:r>
          </a:p>
          <a:p>
            <a:pPr marL="457200" indent="-457200">
              <a:spcBef>
                <a:spcPts val="600"/>
              </a:spcBef>
              <a:spcAft>
                <a:spcPts val="600"/>
              </a:spcAft>
              <a:buClrTx/>
              <a:buSzPct val="100000"/>
              <a:buFont typeface="Wingdings" pitchFamily="2" charset="2"/>
              <a:buChar char="ü"/>
            </a:pPr>
            <a:endParaRPr lang="en-US" sz="2000" dirty="0" smtClean="0">
              <a:solidFill>
                <a:schemeClr val="bg1"/>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rPr>
              <a:t>What’s Your Opportunity?</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lstStyle/>
          <a:p>
            <a:pPr marL="457200" indent="-457200">
              <a:spcBef>
                <a:spcPts val="600"/>
              </a:spcBef>
              <a:buClrTx/>
              <a:buSzPct val="100000"/>
              <a:buFont typeface="Wingdings" charset="2"/>
              <a:buChar char="ü"/>
            </a:pPr>
            <a:r>
              <a:rPr lang="en-US" sz="2400" dirty="0" smtClean="0">
                <a:solidFill>
                  <a:srgbClr val="000000"/>
                </a:solidFill>
              </a:rPr>
              <a:t>Lifestyle: </a:t>
            </a:r>
          </a:p>
          <a:p>
            <a:pPr marL="914400" indent="-457200">
              <a:spcBef>
                <a:spcPts val="600"/>
              </a:spcBef>
              <a:buClrTx/>
              <a:buSzPct val="100000"/>
              <a:buFont typeface="Wingdings" charset="2"/>
              <a:buChar char="Ø"/>
            </a:pPr>
            <a:r>
              <a:rPr lang="en-US" sz="2000" dirty="0" smtClean="0">
                <a:solidFill>
                  <a:schemeClr val="accent1"/>
                </a:solidFill>
              </a:rPr>
              <a:t>Independence, autonomy and control; typically run out of household; flexibility; personal interests aligned with desire for profit </a:t>
            </a:r>
          </a:p>
          <a:p>
            <a:pPr marL="457200" indent="-457200">
              <a:spcBef>
                <a:spcPts val="600"/>
              </a:spcBef>
              <a:buClrTx/>
              <a:buSzPct val="100000"/>
              <a:buFont typeface="Wingdings" charset="2"/>
              <a:buChar char="ü"/>
            </a:pPr>
            <a:r>
              <a:rPr lang="en-US" sz="2400" dirty="0" smtClean="0">
                <a:solidFill>
                  <a:srgbClr val="000000"/>
                </a:solidFill>
              </a:rPr>
              <a:t>Smaller Profit: </a:t>
            </a:r>
          </a:p>
          <a:p>
            <a:pPr marL="914400" indent="-457200">
              <a:spcBef>
                <a:spcPts val="600"/>
              </a:spcBef>
              <a:buClrTx/>
              <a:buSzPct val="100000"/>
              <a:buFont typeface="Wingdings" charset="2"/>
              <a:buChar char="Ø"/>
            </a:pPr>
            <a:r>
              <a:rPr lang="en-US" sz="2000" dirty="0" smtClean="0">
                <a:solidFill>
                  <a:srgbClr val="D34817"/>
                </a:solidFill>
              </a:rPr>
              <a:t>Smaller company and desire to maintain size, not driven by desire for inordinately large profits, “Mom &amp; Pop Shops”</a:t>
            </a:r>
          </a:p>
          <a:p>
            <a:pPr marL="457200" indent="-457200">
              <a:spcBef>
                <a:spcPts val="600"/>
              </a:spcBef>
              <a:buClrTx/>
              <a:buSzPct val="100000"/>
              <a:buFont typeface="Wingdings" charset="2"/>
              <a:buChar char="ü"/>
            </a:pPr>
            <a:r>
              <a:rPr lang="en-US" sz="2400" dirty="0" smtClean="0">
                <a:solidFill>
                  <a:srgbClr val="000000"/>
                </a:solidFill>
              </a:rPr>
              <a:t>High Growth: </a:t>
            </a:r>
          </a:p>
          <a:p>
            <a:pPr marL="914400" indent="-457200">
              <a:spcBef>
                <a:spcPts val="600"/>
              </a:spcBef>
              <a:buClrTx/>
              <a:buSzPct val="100000"/>
              <a:buFont typeface="Wingdings" charset="2"/>
              <a:buChar char="Ø"/>
            </a:pPr>
            <a:r>
              <a:rPr lang="en-US" sz="2000" dirty="0" smtClean="0">
                <a:solidFill>
                  <a:srgbClr val="D34817"/>
                </a:solidFill>
              </a:rPr>
              <a:t>Focus on maximum profits &amp; growth, “pushing the envelope”, driven by innovation</a:t>
            </a:r>
          </a:p>
          <a:p>
            <a:pPr marL="457200" indent="-457200">
              <a:spcBef>
                <a:spcPts val="600"/>
              </a:spcBef>
              <a:spcAft>
                <a:spcPts val="600"/>
              </a:spcAft>
              <a:buClrTx/>
              <a:buSzPct val="100000"/>
              <a:buFont typeface="Wingdings" pitchFamily="2" charset="2"/>
              <a:buChar char="ü"/>
            </a:pPr>
            <a:endParaRPr lang="en-US" sz="2000" dirty="0" smtClean="0">
              <a:solidFill>
                <a:schemeClr val="bg1"/>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rPr>
              <a:t>Types of Ventures</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Autofit/>
          </a:bodyPr>
          <a:lstStyle/>
          <a:p>
            <a:pPr marL="457200" indent="-457200">
              <a:spcBef>
                <a:spcPts val="600"/>
              </a:spcBef>
              <a:buClrTx/>
              <a:buSzPct val="100000"/>
              <a:buFont typeface="Wingdings" charset="2"/>
              <a:buChar char="ü"/>
            </a:pPr>
            <a:r>
              <a:rPr lang="en-US" sz="2400" dirty="0" smtClean="0"/>
              <a:t>Personal Funds</a:t>
            </a:r>
          </a:p>
          <a:p>
            <a:pPr marL="457200" indent="-457200">
              <a:spcBef>
                <a:spcPts val="600"/>
              </a:spcBef>
              <a:buClrTx/>
              <a:buSzPct val="100000"/>
              <a:buFont typeface="Wingdings" charset="2"/>
              <a:buChar char="ü"/>
            </a:pPr>
            <a:r>
              <a:rPr lang="en-US" sz="2400" dirty="0" smtClean="0"/>
              <a:t>“Love Money” – aka Friends and Family</a:t>
            </a:r>
          </a:p>
          <a:p>
            <a:pPr marL="457200" indent="-457200">
              <a:spcBef>
                <a:spcPts val="600"/>
              </a:spcBef>
              <a:buClrTx/>
              <a:buSzPct val="100000"/>
              <a:buFont typeface="Wingdings" charset="2"/>
              <a:buChar char="ü"/>
            </a:pPr>
            <a:r>
              <a:rPr lang="en-US" sz="2400" dirty="0" smtClean="0"/>
              <a:t>Banks and Similar Traditional Institutions</a:t>
            </a:r>
          </a:p>
          <a:p>
            <a:pPr marL="914400" lvl="2" indent="-457200">
              <a:spcBef>
                <a:spcPts val="600"/>
              </a:spcBef>
              <a:buClrTx/>
              <a:buSzPct val="100000"/>
              <a:buFont typeface="Wingdings" charset="2"/>
              <a:buChar char="Ø"/>
            </a:pPr>
            <a:r>
              <a:rPr lang="en-US" dirty="0" smtClean="0">
                <a:solidFill>
                  <a:srgbClr val="D34817"/>
                </a:solidFill>
              </a:rPr>
              <a:t>Operating Loans</a:t>
            </a:r>
          </a:p>
          <a:p>
            <a:pPr marL="914400" lvl="2" indent="-457200">
              <a:spcBef>
                <a:spcPts val="600"/>
              </a:spcBef>
              <a:buClrTx/>
              <a:buSzPct val="100000"/>
              <a:buFont typeface="Wingdings" charset="2"/>
              <a:buChar char="Ø"/>
            </a:pPr>
            <a:r>
              <a:rPr lang="en-US" dirty="0" smtClean="0">
                <a:solidFill>
                  <a:srgbClr val="D34817"/>
                </a:solidFill>
              </a:rPr>
              <a:t>Term Loans</a:t>
            </a:r>
          </a:p>
          <a:p>
            <a:pPr marL="457200" indent="-457200">
              <a:spcBef>
                <a:spcPts val="600"/>
              </a:spcBef>
              <a:buClrTx/>
              <a:buSzPct val="100000"/>
              <a:buFont typeface="Wingdings" charset="2"/>
              <a:buChar char="ü"/>
            </a:pPr>
            <a:r>
              <a:rPr lang="en-US" sz="2400" dirty="0" smtClean="0"/>
              <a:t>Federal Government</a:t>
            </a:r>
          </a:p>
          <a:p>
            <a:pPr marL="914400" lvl="2" indent="-457200">
              <a:spcBef>
                <a:spcPts val="600"/>
              </a:spcBef>
              <a:buClrTx/>
              <a:buSzPct val="100000"/>
              <a:buFont typeface="Wingdings" charset="2"/>
              <a:buChar char="Ø"/>
            </a:pPr>
            <a:r>
              <a:rPr lang="en-US" dirty="0" smtClean="0">
                <a:solidFill>
                  <a:srgbClr val="D34817"/>
                </a:solidFill>
              </a:rPr>
              <a:t>Small Business Administration</a:t>
            </a:r>
          </a:p>
          <a:p>
            <a:pPr marL="914400" lvl="2" indent="-457200">
              <a:spcBef>
                <a:spcPts val="600"/>
              </a:spcBef>
              <a:buClrTx/>
              <a:buSzPct val="100000"/>
              <a:buFont typeface="Wingdings" charset="2"/>
              <a:buChar char="Ø"/>
            </a:pPr>
            <a:r>
              <a:rPr lang="en-US" dirty="0" smtClean="0">
                <a:solidFill>
                  <a:srgbClr val="D34817"/>
                </a:solidFill>
              </a:rPr>
              <a:t>Grants</a:t>
            </a:r>
          </a:p>
          <a:p>
            <a:pPr marL="457200" indent="-457200">
              <a:spcBef>
                <a:spcPts val="600"/>
              </a:spcBef>
              <a:spcAft>
                <a:spcPts val="600"/>
              </a:spcAft>
              <a:buClrTx/>
              <a:buSzPct val="100000"/>
              <a:buFont typeface="Wingdings" pitchFamily="2" charset="2"/>
              <a:buChar char="ü"/>
            </a:pPr>
            <a:endParaRPr lang="en-US" sz="2000" dirty="0" smtClean="0">
              <a:solidFill>
                <a:schemeClr val="bg1"/>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rPr>
              <a:t>How to Finance Your Opportunity?</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Autofit/>
          </a:bodyPr>
          <a:lstStyle/>
          <a:p>
            <a:pPr marL="457200" indent="-457200">
              <a:spcBef>
                <a:spcPts val="600"/>
              </a:spcBef>
              <a:buClrTx/>
              <a:buSzPct val="100000"/>
              <a:buFont typeface="Wingdings" charset="2"/>
              <a:buChar char="ü"/>
            </a:pPr>
            <a:r>
              <a:rPr lang="en-US" sz="2400" dirty="0" smtClean="0"/>
              <a:t>State/Local Economic Development Programs</a:t>
            </a:r>
          </a:p>
          <a:p>
            <a:pPr marL="457200" indent="-457200">
              <a:spcBef>
                <a:spcPts val="600"/>
              </a:spcBef>
              <a:buClrTx/>
              <a:buSzPct val="100000"/>
              <a:buFont typeface="Wingdings" charset="2"/>
              <a:buChar char="ü"/>
            </a:pPr>
            <a:r>
              <a:rPr lang="en-US" sz="2400" dirty="0" smtClean="0"/>
              <a:t>Venture Capital and “Angel” Investors</a:t>
            </a:r>
          </a:p>
          <a:p>
            <a:pPr marL="457200" indent="-457200">
              <a:spcBef>
                <a:spcPts val="600"/>
              </a:spcBef>
              <a:buClrTx/>
              <a:buSzPct val="100000"/>
              <a:buFont typeface="Wingdings" charset="2"/>
              <a:buChar char="ü"/>
            </a:pPr>
            <a:r>
              <a:rPr lang="en-US" sz="2400" dirty="0" smtClean="0"/>
              <a:t>Other Sources of Financing</a:t>
            </a:r>
          </a:p>
          <a:p>
            <a:pPr marL="914400" lvl="2" indent="-457200">
              <a:spcBef>
                <a:spcPts val="600"/>
              </a:spcBef>
              <a:buClrTx/>
              <a:buSzPct val="100000"/>
              <a:buFont typeface="Wingdings" charset="2"/>
              <a:buChar char="Ø"/>
            </a:pPr>
            <a:r>
              <a:rPr lang="en-US" dirty="0" smtClean="0">
                <a:solidFill>
                  <a:srgbClr val="D34817"/>
                </a:solidFill>
              </a:rPr>
              <a:t>Personal Credit Cards</a:t>
            </a:r>
          </a:p>
          <a:p>
            <a:pPr marL="914400" lvl="2" indent="-457200">
              <a:spcBef>
                <a:spcPts val="600"/>
              </a:spcBef>
              <a:buClrTx/>
              <a:buSzPct val="100000"/>
              <a:buFont typeface="Wingdings" charset="2"/>
              <a:buChar char="Ø"/>
            </a:pPr>
            <a:r>
              <a:rPr lang="en-US" dirty="0" smtClean="0">
                <a:solidFill>
                  <a:srgbClr val="D34817"/>
                </a:solidFill>
              </a:rPr>
              <a:t>Suppliers’ Inventory Buying Plans</a:t>
            </a:r>
          </a:p>
          <a:p>
            <a:pPr marL="914400" lvl="2" indent="-457200">
              <a:spcBef>
                <a:spcPts val="600"/>
              </a:spcBef>
              <a:buClrTx/>
              <a:buSzPct val="100000"/>
              <a:buFont typeface="Wingdings" charset="2"/>
              <a:buChar char="Ø"/>
            </a:pPr>
            <a:r>
              <a:rPr lang="en-US" dirty="0" smtClean="0">
                <a:solidFill>
                  <a:srgbClr val="D34817"/>
                </a:solidFill>
              </a:rPr>
              <a:t>Leasing vs. Buying</a:t>
            </a:r>
          </a:p>
          <a:p>
            <a:pPr marL="914400" lvl="2" indent="-457200">
              <a:spcBef>
                <a:spcPts val="600"/>
              </a:spcBef>
              <a:buClrTx/>
              <a:buSzPct val="100000"/>
              <a:buFont typeface="Wingdings" charset="2"/>
              <a:buChar char="Ø"/>
            </a:pPr>
            <a:r>
              <a:rPr lang="en-US" dirty="0" smtClean="0">
                <a:solidFill>
                  <a:srgbClr val="D34817"/>
                </a:solidFill>
              </a:rPr>
              <a:t>Negotiated Leasehold Improvements</a:t>
            </a:r>
          </a:p>
          <a:p>
            <a:pPr marL="914400" lvl="2" indent="-457200">
              <a:spcBef>
                <a:spcPts val="600"/>
              </a:spcBef>
              <a:buClrTx/>
              <a:buSzPct val="100000"/>
              <a:buFont typeface="Wingdings" charset="2"/>
              <a:buChar char="Ø"/>
            </a:pPr>
            <a:r>
              <a:rPr lang="en-US" dirty="0" smtClean="0">
                <a:solidFill>
                  <a:srgbClr val="D34817"/>
                </a:solidFill>
              </a:rPr>
              <a:t>Advance Payment from Customers – aka KickStarter</a:t>
            </a:r>
          </a:p>
          <a:p>
            <a:pPr marL="914400" indent="-457200">
              <a:spcBef>
                <a:spcPts val="600"/>
              </a:spcBef>
              <a:spcAft>
                <a:spcPts val="600"/>
              </a:spcAft>
              <a:buClrTx/>
              <a:buSzPct val="100000"/>
              <a:buFont typeface="Wingdings" charset="2"/>
              <a:buChar char="Ø"/>
            </a:pPr>
            <a:endParaRPr lang="en-US" sz="2000" dirty="0" smtClean="0">
              <a:solidFill>
                <a:srgbClr val="D34817"/>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lstStyle/>
          <a:p>
            <a:r>
              <a:rPr lang="en-US" sz="3200" dirty="0" smtClean="0">
                <a:solidFill>
                  <a:srgbClr val="385700"/>
                </a:solidFill>
              </a:rPr>
              <a:t>How to Finance Your Opportunity?</a:t>
            </a:r>
            <a:endParaRPr lang="en-US" sz="3200" dirty="0">
              <a:solidFill>
                <a:srgbClr val="385700"/>
              </a:solidFill>
            </a:endParaRPr>
          </a:p>
        </p:txBody>
      </p:sp>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rmAutofit/>
          </a:bodyPr>
          <a:lstStyle/>
          <a:p>
            <a:pPr>
              <a:buNone/>
            </a:pPr>
            <a:endParaRPr lang="en-US" dirty="0" smtClean="0"/>
          </a:p>
          <a:p>
            <a:pPr algn="ctr">
              <a:buNone/>
            </a:pPr>
            <a:endParaRPr lang="en-US" sz="2600" dirty="0" smtClean="0">
              <a:solidFill>
                <a:schemeClr val="accent1"/>
              </a:solidFill>
            </a:endParaRPr>
          </a:p>
          <a:p>
            <a:pPr algn="ctr">
              <a:buNone/>
            </a:pPr>
            <a:r>
              <a:rPr lang="en-US" sz="2600" dirty="0" smtClean="0"/>
              <a:t>QUESTIONS? </a:t>
            </a:r>
          </a:p>
          <a:p>
            <a:pPr algn="ctr">
              <a:buNone/>
            </a:pPr>
            <a:endParaRPr lang="en-US" sz="2800" dirty="0" smtClean="0">
              <a:solidFill>
                <a:schemeClr val="accent1"/>
              </a:solidFill>
            </a:endParaRPr>
          </a:p>
          <a:p>
            <a:pPr algn="ctr">
              <a:buNone/>
            </a:pPr>
            <a:r>
              <a:rPr lang="en-US" sz="2800" dirty="0" smtClean="0"/>
              <a:t> </a:t>
            </a:r>
            <a:endParaRPr lang="en-US" sz="2800" dirty="0" smtClean="0">
              <a:solidFill>
                <a:srgbClr val="C00000"/>
              </a:solidFill>
            </a:endParaRPr>
          </a:p>
          <a:p>
            <a:pPr algn="ctr">
              <a:buNone/>
            </a:pPr>
            <a:endParaRPr lang="en-US" sz="2800" dirty="0" smtClean="0"/>
          </a:p>
          <a:p>
            <a:pPr algn="ctr">
              <a:buNone/>
            </a:pPr>
            <a:r>
              <a:rPr lang="en-US" sz="2600" dirty="0" smtClean="0"/>
              <a:t>Ravi Malhotra, President</a:t>
            </a:r>
          </a:p>
          <a:p>
            <a:pPr algn="ctr">
              <a:buNone/>
            </a:pPr>
            <a:r>
              <a:rPr lang="en-US" sz="2600" dirty="0" smtClean="0">
                <a:hlinkClick r:id="rId2"/>
              </a:rPr>
              <a:t>RaviM@iCASTusa.org</a:t>
            </a:r>
            <a:endParaRPr lang="en-US" sz="2600" dirty="0" smtClean="0"/>
          </a:p>
          <a:p>
            <a:pPr algn="ctr">
              <a:buNone/>
            </a:pPr>
            <a:r>
              <a:rPr lang="en-US" sz="2600" dirty="0" smtClean="0"/>
              <a:t>720-261-1086</a:t>
            </a:r>
          </a:p>
          <a:p>
            <a:pPr algn="ctr">
              <a:buNone/>
            </a:pPr>
            <a:endParaRPr lang="en-US" sz="2800" dirty="0" smtClean="0"/>
          </a:p>
          <a:p>
            <a:pPr algn="ctr">
              <a:buNone/>
            </a:pPr>
            <a:endParaRPr lang="en-US" sz="2800" dirty="0" smtClean="0">
              <a:solidFill>
                <a:schemeClr val="accent5">
                  <a:lumMod val="50000"/>
                </a:schemeClr>
              </a:solidFill>
            </a:endParaRPr>
          </a:p>
        </p:txBody>
      </p:sp>
      <p:sp>
        <p:nvSpPr>
          <p:cNvPr id="5" name="Title 4"/>
          <p:cNvSpPr>
            <a:spLocks noGrp="1"/>
          </p:cNvSpPr>
          <p:nvPr>
            <p:ph type="title"/>
          </p:nvPr>
        </p:nvSpPr>
        <p:spPr>
          <a:xfrm>
            <a:off x="320040" y="228600"/>
            <a:ext cx="8503920" cy="758952"/>
          </a:xfrm>
        </p:spPr>
        <p:txBody>
          <a:bodyPr>
            <a:normAutofit/>
          </a:bodyPr>
          <a:lstStyle/>
          <a:p>
            <a:r>
              <a:rPr lang="en-US" sz="3200" dirty="0" smtClean="0">
                <a:solidFill>
                  <a:srgbClr val="385700"/>
                </a:solidFill>
              </a:rPr>
              <a:t>Thank You</a:t>
            </a:r>
            <a:endParaRPr lang="en-US" sz="3200" dirty="0">
              <a:solidFill>
                <a:srgbClr val="385700"/>
              </a:solidFill>
            </a:endParaRPr>
          </a:p>
        </p:txBody>
      </p:sp>
      <p:pic>
        <p:nvPicPr>
          <p:cNvPr id="6" name="Picture 5" descr="ICAST Logo.JPG"/>
          <p:cNvPicPr>
            <a:picLocks noChangeAspect="1"/>
          </p:cNvPicPr>
          <p:nvPr/>
        </p:nvPicPr>
        <p:blipFill>
          <a:blip r:embed="rId3" cstate="print"/>
          <a:stretch>
            <a:fillRect/>
          </a:stretch>
        </p:blipFill>
        <p:spPr>
          <a:xfrm>
            <a:off x="7772400" y="304800"/>
            <a:ext cx="1054156" cy="9144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rmAutofit/>
          </a:bodyPr>
          <a:lstStyle/>
          <a:p>
            <a:pPr marL="457200" indent="-457200">
              <a:spcBef>
                <a:spcPts val="600"/>
              </a:spcBef>
              <a:buClrTx/>
              <a:buSzPct val="100000"/>
              <a:buFont typeface="Wingdings" pitchFamily="2" charset="2"/>
              <a:buChar char="ü"/>
            </a:pPr>
            <a:r>
              <a:rPr lang="en-US" sz="2400" dirty="0" smtClean="0"/>
              <a:t>This U.S. Small Business Administration (SBA) Cooperative Agreement is partially funded by the SBA. SBA's funding is not and endorsement of any products, opinions or services. All SBA funded programs are extended to the public on a non-discriminatory basis.</a:t>
            </a:r>
          </a:p>
          <a:p>
            <a:pPr marL="457200" indent="-457200">
              <a:spcBef>
                <a:spcPts val="600"/>
              </a:spcBef>
              <a:spcAft>
                <a:spcPts val="600"/>
              </a:spcAft>
              <a:buClrTx/>
              <a:buSzPct val="100000"/>
              <a:buFont typeface="Wingdings" pitchFamily="2" charset="2"/>
              <a:buChar char="ü"/>
            </a:pPr>
            <a:endParaRPr lang="en-US" sz="2400" dirty="0" smtClean="0"/>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
        <p:nvSpPr>
          <p:cNvPr id="5" name="Title 4"/>
          <p:cNvSpPr>
            <a:spLocks noGrp="1"/>
          </p:cNvSpPr>
          <p:nvPr>
            <p:ph type="title"/>
          </p:nvPr>
        </p:nvSpPr>
        <p:spPr>
          <a:xfrm>
            <a:off x="320040" y="228600"/>
            <a:ext cx="8503920" cy="758952"/>
          </a:xfrm>
        </p:spPr>
        <p:txBody>
          <a:bodyPr>
            <a:normAutofit/>
          </a:bodyPr>
          <a:lstStyle/>
          <a:p>
            <a:r>
              <a:rPr lang="en-US" sz="3200" kern="0" dirty="0" smtClean="0">
                <a:solidFill>
                  <a:srgbClr val="385700"/>
                </a:solidFill>
                <a:ea typeface="Helvetica Neue" charset="0"/>
                <a:cs typeface="Helvetica Neue" charset="0"/>
                <a:sym typeface="Helvetica Neue" charset="0"/>
              </a:rPr>
              <a:t>SBA Disclaimer</a:t>
            </a:r>
            <a:endParaRPr lang="en-US" sz="3200" dirty="0">
              <a:solidFill>
                <a:srgbClr val="385700"/>
              </a:solidFill>
            </a:endParaRPr>
          </a:p>
        </p:txBody>
      </p:sp>
      <p:pic>
        <p:nvPicPr>
          <p:cNvPr id="6" name="Picture 5" descr="Untitled2.png"/>
          <p:cNvPicPr>
            <a:picLocks noChangeAspect="1"/>
          </p:cNvPicPr>
          <p:nvPr/>
        </p:nvPicPr>
        <p:blipFill>
          <a:blip r:embed="rId3"/>
          <a:stretch>
            <a:fillRect/>
          </a:stretch>
        </p:blipFill>
        <p:spPr>
          <a:xfrm>
            <a:off x="3276600" y="3861909"/>
            <a:ext cx="2706444" cy="1395891"/>
          </a:xfrm>
          <a:prstGeom prst="rect">
            <a:avLst/>
          </a:prstGeom>
        </p:spPr>
      </p:pic>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noAutofit/>
          </a:bodyPr>
          <a:lstStyle/>
          <a:p>
            <a:pPr marL="457200" indent="-457200">
              <a:spcBef>
                <a:spcPts val="600"/>
              </a:spcBef>
              <a:buClrTx/>
              <a:buSzPct val="100000"/>
              <a:buFont typeface="Wingdings" pitchFamily="2" charset="2"/>
              <a:buChar char="ü"/>
            </a:pPr>
            <a:r>
              <a:rPr lang="en-US" sz="2400" dirty="0" smtClean="0"/>
              <a:t>Promoted the launch of eight for-profit start-ups and advised dozens of small businesses</a:t>
            </a:r>
          </a:p>
          <a:p>
            <a:pPr marL="457200" indent="-457200">
              <a:spcBef>
                <a:spcPts val="600"/>
              </a:spcBef>
              <a:buClrTx/>
              <a:buSzPct val="100000"/>
              <a:buFont typeface="Wingdings" pitchFamily="2" charset="2"/>
              <a:buChar char="ü"/>
            </a:pPr>
            <a:r>
              <a:rPr lang="en-US" sz="2400" dirty="0" smtClean="0"/>
              <a:t>Facilitated the creation of hundreds of jobs  </a:t>
            </a:r>
          </a:p>
          <a:p>
            <a:pPr marL="457200" indent="-457200">
              <a:spcBef>
                <a:spcPts val="600"/>
              </a:spcBef>
              <a:buClrTx/>
              <a:buSzPct val="100000"/>
              <a:buFont typeface="Wingdings" pitchFamily="2" charset="2"/>
              <a:buChar char="ü"/>
            </a:pPr>
            <a:r>
              <a:rPr lang="en-US" sz="2400" dirty="0" smtClean="0"/>
              <a:t>Enabled economic impact worth over $200 Million; </a:t>
            </a:r>
          </a:p>
          <a:p>
            <a:pPr marL="457200" indent="-457200">
              <a:spcBef>
                <a:spcPts val="600"/>
              </a:spcBef>
              <a:buClrTx/>
              <a:buSzPct val="100000"/>
              <a:buFont typeface="Wingdings" pitchFamily="2" charset="2"/>
              <a:buChar char="ü"/>
            </a:pPr>
            <a:r>
              <a:rPr lang="en-US" sz="2400" dirty="0" smtClean="0"/>
              <a:t>Each Year: </a:t>
            </a:r>
          </a:p>
          <a:p>
            <a:pPr marL="914400" lvl="1" indent="-457200">
              <a:spcBef>
                <a:spcPts val="600"/>
              </a:spcBef>
              <a:buClrTx/>
              <a:buSzPct val="100000"/>
              <a:buFont typeface="Wingdings" pitchFamily="2" charset="2"/>
              <a:buChar char="Ø"/>
            </a:pPr>
            <a:r>
              <a:rPr lang="en-US" sz="2000" dirty="0" smtClean="0">
                <a:solidFill>
                  <a:srgbClr val="C00000"/>
                </a:solidFill>
              </a:rPr>
              <a:t>Save over 7 Million kWh of energy </a:t>
            </a:r>
          </a:p>
          <a:p>
            <a:pPr marL="914400" lvl="1" indent="-457200">
              <a:spcBef>
                <a:spcPts val="600"/>
              </a:spcBef>
              <a:buClrTx/>
              <a:buSzPct val="100000"/>
              <a:buFont typeface="Wingdings" pitchFamily="2" charset="2"/>
              <a:buChar char="Ø"/>
            </a:pPr>
            <a:r>
              <a:rPr lang="en-US" sz="2000" dirty="0">
                <a:solidFill>
                  <a:srgbClr val="C00000"/>
                </a:solidFill>
              </a:rPr>
              <a:t>R</a:t>
            </a:r>
            <a:r>
              <a:rPr lang="en-US" sz="2000" dirty="0" smtClean="0">
                <a:solidFill>
                  <a:srgbClr val="C00000"/>
                </a:solidFill>
              </a:rPr>
              <a:t>educed CO</a:t>
            </a:r>
            <a:r>
              <a:rPr lang="en-US" sz="2000" baseline="-25000" dirty="0" smtClean="0">
                <a:solidFill>
                  <a:srgbClr val="C00000"/>
                </a:solidFill>
              </a:rPr>
              <a:t>2</a:t>
            </a:r>
            <a:r>
              <a:rPr lang="en-US" sz="2000" dirty="0" smtClean="0">
                <a:solidFill>
                  <a:srgbClr val="C00000"/>
                </a:solidFill>
              </a:rPr>
              <a:t> emissions by 5 Million lbs</a:t>
            </a:r>
          </a:p>
          <a:p>
            <a:pPr marL="914400" lvl="1" indent="-457200">
              <a:spcBef>
                <a:spcPts val="600"/>
              </a:spcBef>
              <a:buClrTx/>
              <a:buSzPct val="100000"/>
              <a:buFont typeface="Wingdings" pitchFamily="2" charset="2"/>
              <a:buChar char="Ø"/>
            </a:pPr>
            <a:r>
              <a:rPr lang="en-US" sz="2000" dirty="0" smtClean="0">
                <a:solidFill>
                  <a:srgbClr val="C00000"/>
                </a:solidFill>
              </a:rPr>
              <a:t>Engage 200+ interns and trainees </a:t>
            </a:r>
          </a:p>
          <a:p>
            <a:pPr marL="914400" lvl="1" indent="-457200">
              <a:spcBef>
                <a:spcPts val="600"/>
              </a:spcBef>
              <a:buClrTx/>
              <a:buSzPct val="100000"/>
              <a:buFont typeface="Wingdings" pitchFamily="2" charset="2"/>
              <a:buChar char="Ø"/>
            </a:pPr>
            <a:r>
              <a:rPr lang="en-US" sz="2000" dirty="0" smtClean="0">
                <a:solidFill>
                  <a:srgbClr val="C00000"/>
                </a:solidFill>
              </a:rPr>
              <a:t>Serve 5,000+ people  </a:t>
            </a:r>
          </a:p>
          <a:p>
            <a:pPr marL="914400" lvl="1" indent="-457200">
              <a:spcBef>
                <a:spcPts val="600"/>
              </a:spcBef>
              <a:buClrTx/>
              <a:buSzPct val="100000"/>
              <a:buFont typeface="Wingdings" pitchFamily="2" charset="2"/>
              <a:buChar char="Ø"/>
            </a:pPr>
            <a:r>
              <a:rPr lang="en-US" sz="2000" dirty="0" smtClean="0">
                <a:solidFill>
                  <a:srgbClr val="C00000"/>
                </a:solidFill>
              </a:rPr>
              <a:t>Provided economic impetus worth over $10M</a:t>
            </a:r>
          </a:p>
        </p:txBody>
      </p:sp>
      <p:sp>
        <p:nvSpPr>
          <p:cNvPr id="4" name="Title 3"/>
          <p:cNvSpPr>
            <a:spLocks noGrp="1"/>
          </p:cNvSpPr>
          <p:nvPr>
            <p:ph type="title"/>
          </p:nvPr>
        </p:nvSpPr>
        <p:spPr>
          <a:xfrm>
            <a:off x="320040" y="228600"/>
            <a:ext cx="8503920" cy="758952"/>
          </a:xfrm>
        </p:spPr>
        <p:txBody>
          <a:bodyPr>
            <a:normAutofit/>
          </a:bodyPr>
          <a:lstStyle/>
          <a:p>
            <a:r>
              <a:rPr lang="en-US" sz="3200" dirty="0" smtClean="0">
                <a:solidFill>
                  <a:srgbClr val="385700"/>
                </a:solidFill>
              </a:rPr>
              <a:t>Accomplishments</a:t>
            </a:r>
            <a:endParaRPr lang="en-US" sz="3200" dirty="0">
              <a:solidFill>
                <a:srgbClr val="385700"/>
              </a:solidFill>
            </a:endParaRPr>
          </a:p>
        </p:txBody>
      </p:sp>
      <p:pic>
        <p:nvPicPr>
          <p:cNvPr id="6" name="Picture 2" descr="\\icastdc\users\ravim\My Documents\My Pictures\iCAST\H2O Farms Entegrity installed.jpg"/>
          <p:cNvPicPr>
            <a:picLocks noChangeAspect="1" noChangeArrowheads="1"/>
          </p:cNvPicPr>
          <p:nvPr/>
        </p:nvPicPr>
        <p:blipFill>
          <a:blip r:embed="rId2" cstate="print"/>
          <a:srcRect/>
          <a:stretch>
            <a:fillRect/>
          </a:stretch>
        </p:blipFill>
        <p:spPr bwMode="auto">
          <a:xfrm>
            <a:off x="6172200" y="3276600"/>
            <a:ext cx="2538874" cy="1879600"/>
          </a:xfrm>
          <a:prstGeom prst="rect">
            <a:avLst/>
          </a:prstGeom>
          <a:noFill/>
        </p:spPr>
      </p:pic>
      <p:pic>
        <p:nvPicPr>
          <p:cNvPr id="7" name="Picture 6" descr="ICAST Logo.JPG"/>
          <p:cNvPicPr>
            <a:picLocks noChangeAspect="1"/>
          </p:cNvPicPr>
          <p:nvPr/>
        </p:nvPicPr>
        <p:blipFill>
          <a:blip r:embed="rId3" cstate="print"/>
          <a:stretch>
            <a:fillRect/>
          </a:stretch>
        </p:blipFill>
        <p:spPr>
          <a:xfrm>
            <a:off x="7772400" y="304800"/>
            <a:ext cx="1054156" cy="914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797552"/>
          </a:xfrm>
        </p:spPr>
        <p:txBody>
          <a:bodyPr>
            <a:normAutofit/>
          </a:bodyPr>
          <a:lstStyle/>
          <a:p>
            <a:pPr marL="457200" indent="-457200">
              <a:spcBef>
                <a:spcPts val="600"/>
              </a:spcBef>
              <a:buClrTx/>
              <a:buSzPct val="100000"/>
              <a:buFont typeface="Wingdings" charset="2"/>
              <a:buChar char="ü"/>
            </a:pPr>
            <a:r>
              <a:rPr lang="en-US" sz="2400" dirty="0" smtClean="0"/>
              <a:t>Focus on University Students</a:t>
            </a:r>
          </a:p>
          <a:p>
            <a:pPr marL="457200" indent="-457200">
              <a:spcBef>
                <a:spcPts val="600"/>
              </a:spcBef>
              <a:buClrTx/>
              <a:buSzPct val="100000"/>
              <a:buFont typeface="Wingdings" charset="2"/>
              <a:buChar char="ü"/>
            </a:pPr>
            <a:r>
              <a:rPr lang="en-US" sz="2400" dirty="0" smtClean="0"/>
              <a:t>Internship Program</a:t>
            </a:r>
          </a:p>
          <a:p>
            <a:pPr marL="457200" indent="-457200">
              <a:spcBef>
                <a:spcPts val="600"/>
              </a:spcBef>
              <a:buClrTx/>
              <a:buSzPct val="100000"/>
              <a:buFont typeface="Wingdings" charset="2"/>
              <a:buChar char="ü"/>
            </a:pPr>
            <a:r>
              <a:rPr lang="en-US" sz="2400" dirty="0" smtClean="0"/>
              <a:t>Independent or Academic Driven</a:t>
            </a:r>
          </a:p>
          <a:p>
            <a:pPr marL="457200" indent="-457200">
              <a:spcBef>
                <a:spcPts val="600"/>
              </a:spcBef>
              <a:buClrTx/>
              <a:buSzPct val="100000"/>
              <a:buFont typeface="Wingdings" charset="2"/>
              <a:buChar char="ü"/>
            </a:pPr>
            <a:r>
              <a:rPr lang="en-US" sz="2400" dirty="0" smtClean="0"/>
              <a:t>Benefits to Interns</a:t>
            </a:r>
          </a:p>
          <a:p>
            <a:pPr marL="914400" lvl="1" indent="-457200">
              <a:spcBef>
                <a:spcPts val="600"/>
              </a:spcBef>
              <a:buClrTx/>
              <a:buSzPct val="100000"/>
              <a:buFont typeface="Wingdings" charset="2"/>
              <a:buChar char="Ø"/>
            </a:pPr>
            <a:r>
              <a:rPr lang="en-US" sz="2000" dirty="0" smtClean="0">
                <a:solidFill>
                  <a:schemeClr val="accent1"/>
                </a:solidFill>
              </a:rPr>
              <a:t>Real Life Experience  </a:t>
            </a:r>
          </a:p>
          <a:p>
            <a:pPr marL="914400" lvl="1" indent="-457200">
              <a:spcBef>
                <a:spcPts val="600"/>
              </a:spcBef>
              <a:buClrTx/>
              <a:buSzPct val="100000"/>
              <a:buFont typeface="Wingdings" charset="2"/>
              <a:buChar char="Ø"/>
            </a:pPr>
            <a:r>
              <a:rPr lang="en-US" sz="2000" dirty="0" smtClean="0">
                <a:solidFill>
                  <a:schemeClr val="accent1"/>
                </a:solidFill>
              </a:rPr>
              <a:t>Teamwork Skills</a:t>
            </a:r>
          </a:p>
          <a:p>
            <a:pPr marL="914400" lvl="1" indent="-457200">
              <a:spcBef>
                <a:spcPts val="600"/>
              </a:spcBef>
              <a:buClrTx/>
              <a:buSzPct val="100000"/>
              <a:buFont typeface="Wingdings" charset="2"/>
              <a:buChar char="Ø"/>
            </a:pPr>
            <a:r>
              <a:rPr lang="en-US" sz="2000" dirty="0" smtClean="0">
                <a:solidFill>
                  <a:schemeClr val="accent1"/>
                </a:solidFill>
              </a:rPr>
              <a:t>Communication  Skills</a:t>
            </a:r>
          </a:p>
          <a:p>
            <a:pPr marL="914400" lvl="1" indent="-457200">
              <a:spcBef>
                <a:spcPts val="600"/>
              </a:spcBef>
              <a:buClrTx/>
              <a:buSzPct val="100000"/>
              <a:buFont typeface="Wingdings" charset="2"/>
              <a:buChar char="Ø"/>
            </a:pPr>
            <a:r>
              <a:rPr lang="en-US" sz="2000" dirty="0" smtClean="0">
                <a:solidFill>
                  <a:schemeClr val="accent1"/>
                </a:solidFill>
              </a:rPr>
              <a:t>Try out a  field before committing</a:t>
            </a:r>
          </a:p>
          <a:p>
            <a:pPr marL="914400" lvl="1" indent="-457200">
              <a:spcBef>
                <a:spcPts val="600"/>
              </a:spcBef>
              <a:buClrTx/>
              <a:buSzPct val="100000"/>
              <a:buFont typeface="Wingdings" charset="2"/>
              <a:buChar char="Ø"/>
            </a:pPr>
            <a:r>
              <a:rPr lang="en-US" sz="2000" dirty="0">
                <a:solidFill>
                  <a:schemeClr val="accent1"/>
                </a:solidFill>
              </a:rPr>
              <a:t>Potential </a:t>
            </a:r>
            <a:r>
              <a:rPr lang="en-US" sz="2000" dirty="0" smtClean="0">
                <a:solidFill>
                  <a:schemeClr val="accent1"/>
                </a:solidFill>
              </a:rPr>
              <a:t>Employment</a:t>
            </a:r>
          </a:p>
          <a:p>
            <a:pPr marL="914400" lvl="1" indent="-457200">
              <a:spcBef>
                <a:spcPts val="600"/>
              </a:spcBef>
              <a:buClrTx/>
              <a:buSzPct val="100000"/>
              <a:buFont typeface="Wingdings" charset="2"/>
              <a:buChar char="Ø"/>
            </a:pPr>
            <a:r>
              <a:rPr lang="en-US" sz="2000" dirty="0" smtClean="0">
                <a:solidFill>
                  <a:schemeClr val="accent1"/>
                </a:solidFill>
              </a:rPr>
              <a:t>Networking</a:t>
            </a:r>
          </a:p>
          <a:p>
            <a:pPr marL="914400" lvl="1" indent="-457200">
              <a:spcBef>
                <a:spcPts val="600"/>
              </a:spcBef>
              <a:buClrTx/>
              <a:buSzPct val="100000"/>
              <a:buFont typeface="Wingdings" charset="2"/>
              <a:buChar char="Ø"/>
            </a:pPr>
            <a:r>
              <a:rPr lang="en-US" sz="2000" dirty="0" smtClean="0">
                <a:solidFill>
                  <a:schemeClr val="accent1"/>
                </a:solidFill>
              </a:rPr>
              <a:t>Fun &amp; Hands On!</a:t>
            </a:r>
          </a:p>
          <a:p>
            <a:endParaRPr lang="en-US" dirty="0" smtClean="0"/>
          </a:p>
          <a:p>
            <a:endParaRPr lang="en-US" dirty="0" smtClean="0"/>
          </a:p>
          <a:p>
            <a:pPr marL="0" indent="0">
              <a:buNone/>
            </a:pPr>
            <a:endParaRPr lang="en-US" dirty="0" smtClean="0"/>
          </a:p>
          <a:p>
            <a:endParaRPr lang="en-US" dirty="0" smtClean="0"/>
          </a:p>
          <a:p>
            <a:endParaRPr lang="en-US" dirty="0"/>
          </a:p>
        </p:txBody>
      </p:sp>
      <p:sp>
        <p:nvSpPr>
          <p:cNvPr id="5" name="Title 1"/>
          <p:cNvSpPr>
            <a:spLocks noGrp="1"/>
          </p:cNvSpPr>
          <p:nvPr>
            <p:ph type="title"/>
          </p:nvPr>
        </p:nvSpPr>
        <p:spPr>
          <a:xfrm>
            <a:off x="320040" y="228600"/>
            <a:ext cx="8503920" cy="758952"/>
          </a:xfrm>
        </p:spPr>
        <p:txBody>
          <a:bodyPr>
            <a:normAutofit/>
          </a:bodyPr>
          <a:lstStyle/>
          <a:p>
            <a:pPr marL="54864" indent="0" fontAlgn="auto">
              <a:spcAft>
                <a:spcPts val="0"/>
              </a:spcAft>
              <a:defRPr/>
            </a:pPr>
            <a:r>
              <a:rPr lang="en-US" sz="3200" dirty="0" smtClean="0">
                <a:solidFill>
                  <a:srgbClr val="385700"/>
                </a:solidFill>
              </a:rPr>
              <a:t>Service Learning</a:t>
            </a:r>
            <a:endParaRPr lang="en-US" sz="3200" dirty="0" smtClean="0">
              <a:solidFill>
                <a:srgbClr val="385700"/>
              </a:solidFill>
              <a:effectLst/>
            </a:endParaRPr>
          </a:p>
        </p:txBody>
      </p:sp>
      <p:sp>
        <p:nvSpPr>
          <p:cNvPr id="2" name="AutoShape 4" descr="data:image/jpeg;base64,/9j/4AAQSkZJRgABAQAAAQABAAD/2wBDAAkGBwgHBgkIBwgKCgkLDRYPDQwMDRsUFRAWIB0iIiAdHx8kKDQsJCYxJx8fLT0tMTU3Ojo6Iys/RD84QzQ5Ojf/2wBDAQoKCg0MDRoPDxo3JR8lNzc3Nzc3Nzc3Nzc3Nzc3Nzc3Nzc3Nzc3Nzc3Nzc3Nzc3Nzc3Nzc3Nzc3Nzc3Nzc3Nzf/wAARCACQAIcDASIAAhEBAxEB/8QAHAAAAQUBAQEAAAAAAAAAAAAABwAEBQYIAwEC/8QARxAAAQMDAgMEBwMHCwMFAAAAAQIDBAAFERIhBjFBEyJRYQcUMnGBkaEVQrEjM1JicoLBFyQ0NkNzdJKTorJTwvAlRLPR0v/EABoBAAMBAQEBAAAAAAAAAAAAAAIDBAEABQb/xAAwEQACAgEDAQUIAgIDAAAAAAABAgADEQQSITETIkFRgQUjMjNCYZGhFHFSU7HR8P/aAAwDAQACEQMRAD8AONeGvahb9cHEH1CG5pkOJy44ObKD1H6x5D4npghY6opZugnAZ4EaXW8LL7nqslMeNFz2r+E4UocxkjGlO+T47ZGDXzHvVw0hQEKWg/fQpTe3w1An5UIvSFxKiUv7DtagIUY6Xy2dnFD7o8h18SPLemRZMiIrVEkPR1eLLikfgahX+RZ7wNjPhjwgPcinbjM003xCNQS/AlI8VoKFpH+7V9KcJ4gt5GVrea/vI6x9cYrPEXjXiSMoFN0W4kfcebQsH3kjP1qWjeky8tjD8SE8fEBSP4mj36pfAH9TRbUfMQ6/blqyEm5RAo8gXkg/LNOEz4avZlsH3OCge16VHwfy1lbx4oln8Cj+NdlelG2EZftSyrON3EHf4138jUDrX+4W6s/V+obfWo//AF2v84r4M+Gn2pbA97g/+6C/8pFo6WR3PPk3XNfpPhI3j2Uk9NTqUfgk1w1N3+r9iYXr/wAoZPty06ikXKIpQ5pS8kn5A1yVf4A/Nl93fHcjrI+eMUGF+lOYrPZ2eOjwKpKlf9oplJ9JN8c/Mtw2M+DRWfqf4V3a6k9EA9Zna1ecNq7+tRIYtzwOcan3EISfPulR+lMpN5mBI7aREhpOB3e8rPkpWB/toESeLuIpIUl27yADzDYS38tIFQ0ha5KiuS448ojBU4orP1rNupb4nA/oQTeg6DM0/Y7g6twwpqyt9I1NukAdsnrkDYKGd8DHI+IE3QZ4A4lN4ipts18puUXvx3j7SwOSh4qHIjqOecmirZ7j6/HV2iezkNHS834HoR4pI3B+HMEUzTXMc12fEP2PONyGG5ekkaVKlVcyMLrcBBjagkLeWdLLZONav4DbJPgKFXpA4mVZ4q4ER4LukvvvvDYtpIxq8icAJHQDy3vt8bW3d0OunKHWtDCiMhBG6k48SN/PSfAVnm+szWL3OaubhcmB49q5+mcAgjy04wOgwK8+z3t+xui+HnMsYomR4xgNgAOQr3B3GNwMn3VOWuyxlQWbndpC0xnSssxorZcffCDhfkgDqo+PTNT1vkvWS92Oz2llIRM7J+XrbSpbqHFHuk/ooQDy8MnrlrW46cyVaz4yv2vhqROZjyHpsGDGkr0MrkvAKdVnThCBud9ulTMPhRiPbw/Lt1wucjtZDa2ozyWmW+yWU5UvmM4z489tqfxblarYmwokwI6ozkid2MtxIJipElWlSQRjqk58BUUbvZvseNEuUq5zXo8iSpYhr7JuR2jmoLUVeQz5ajSC9jH7Z/7jgla9ese2Ri3yYMQWViwuSpLjhkRLm4VPEFWUNtnB2CdtWN8Zr5hcQXKPwlcXkJix5MGSzGQWoyO6OSgcg5O2M1EReJIdv0Lt1giNyGNYjSHHFKW0CTjI+8QDjJNRKbnKFulQStKmZTyXniU95Swc5z093nRdkWPI/MA2ADiT/DN6jwrbLbduD9rlSZYUm4IiB5Ktt2z/AMvjVgSlyHGu3r8qzxXzdQntJUTUy4ksoICU7ac+1z5hVUm1cQXC0sqYimOtlaw4W32EuJCx94Z5HYfKu7fFNwAkplMQJyZL/rDomxu0yvATkbjGEgAVz0sWJA/9+JqWgLzJm2w27xaLhNb4ci3KSLiWQ3FfMUJbDSd0KzyJ3xv7VMuLOHY1qYedt6pDi25aGXGFKCygLb1p5DOc93r08aYPcQLLCG4UNiEpueic2Y5ISlaWw3p0+BwTz61NWXiCzo4kucmShbdvmaZCW3k50PoUFJGRnbOrfzFcRYp3D8TtyMMGQF5sUq0Lf7ZbTrTMn1VTjav7TQF6cHf2T9CKjFpUhZQ4lSVjmlQwR7xV54OeMuNAkXEJW49xGpxRXyLioqiOf62Me6opu5O8QS48DiJouTVS0NoeaSltaAVYWhW26RnbqCOdMWxgcEdILVrwQesr8WS9DktSYrhafaUFIWOhFG3hPiIXiE1dYSQmax+TkxtWyvFPuPNJ6H96hRfrEzbS+5BuLctlh7sXULT2bzSt8akdQcHChsdqkvRg3MXxOFRXChlDRMnbKVI5BJ888j5HzpWowydqpwRzmHSSj7D4zREKU1MjNvsHU2sZB5HzBHQjkRSqJ4YbX/O5CSRHdcAbR0Kk5C1Dwydv3c9aVW1OXQMRjMeRg4j68QzNgONN4Dw77Kj0WN0/DofImgn6VLelaIF8YQpIeAYeBTg5wVIJ8D7QPwFHs0N+ObZ6xZr9BS2CUan2EjqcBz4d/UKm1Q2MlvkcehmEblKwYyrrLhcF2eFDkBpEj1r1kII1qT2mAD1CSCffimquKbgYDUZLcRLrTHqyZqWj6z2X6OvO3vAzTGx2iTe54hwOyDykKcy4rSMDzAPjVj/k24g/6kD/AFlf/msZqazhyPOSgWtyolPycAZOAMDO+B4V5Uhf7PLsE31S4Fou9kHctKKhpJI6geBqea9HV/daQ4hcEBaQoAvKzgjI+7TDdWoBJABghHYkAcyo0iQBk8hT+92iXZLgqDO7MvJQlZLStScHlzAqT4DtsK6cQtN3B0JbZHapbJx2qgoAJz7yNuvLxrWsVUL+EwKS22S0zg71fgBFwUwftNvElzkFdmcAoP7Ke9jxBqj1ox9JcYcQlQSVIICiAQMjwPOs9TYzsObIiyEJQ8y4pC0pGACD0Hh4eWKk0V7W7g3nKNTUExicKVKpOxWK4X2SWbezkJ/OOrOEI95/gMmrWYKMnpJgCTgSNBKTlKilWQdSTggjkQehHTwqwx+KnlzY70+DBUsPtOvSmY2mQ7oORlQUAT05VO/yXyglIN5jJeVyR6ucH46s/HFMl+ja9oQ6tUiDpQCRhau8B+7tU51FD8Fo4V3L0EbcWuSLowLmzOjXCA26vS6Edm+zrOzbiTuQMAA71dPRvaVxeHGloSUS7q7lKtspRuEke5IK/jQmhxzOlR47ZAXIWlpKsctRA/jWkOHYqBcQlAw1CjBCB0yo4HxAR/uNDYmSlPgefQRlJyS8scZhuMw2yynS22kJSPAClXUcqVejGRVWb2kG8uoxs5Fbz595wfxqzVUuIpCGrlNkKOER4idSjyBGtR+hFR6/5B9P+YafFM7Q3HIc1lyO4ptxp0aVpOCMGtEj2wPOs4tElTZV7RUCfnWj0/nB768/2n1X1gaL6pnm6vOyLpMeecU44p9eVqOSe8QPoAKK/owedc4UQlxxSw08tCNRzpTsQB5UJJv9Olf36/8AkaLHos/qqf8AEL/hVGuA7Af2IrTE9r+YKZ7rj8+S68tS3FuqKlrOSTmrx6K7F20l29SEpLbOWo4zk6yO8rHTAOB7z5VRJP8ASnv7xX4mi/6Mksp4UYLDLyNS1KWt0AdorO5Tj7vQe6i1rlNP3fHiZplDWcy18t6EfpShvtX9MpyKlth5sJQ+hRIdIHJQ+6ofUY8DRcqr+kKwqvdmCo2PW4qu0aSTjWMd5OfduPMDzry9FZ2dwz0Mt1Kb6zAwdgT4Uc+DLci2cNQWkNpS64yl50j7zigCcn5D3AUDNiPeKNPo/vTV14fYaCv5zDQll5J57ABKvcR18QfCvQ9ohuzBHTPMk0eN5zA3NXKkznZFy1Gfr/KqX7SVjpnpjkMcqMXBV6cvfCrjkhZclRgtl9XUkJyCfekj45pjxtwQm7uLuVr0Nz8flG1HCH8fgrz68j4gVuofivOsOpdYdQdDjSspIPgR/wCc/Oi93q6xt4I/U7v0Oc8gyV4DbDvFVnQrGA7q/wAqFK/EVoXhkHVcdXSQkD3dkg/iTWd+EZSYfFFreWcJEgJJ8ArKP+6tC8NrCJc9g81Ft4ZPQp0be7R9ad01Qz5GdR8s/wBywUqVKroyeGhL6QLslnhedIBHaXZ4oR5pUMA/6SB8dutEjiJ5TVqeS2opcewygjmCrYn4DJ+FAz0qXAP3pi3NHDUJrvJHLWrB+icfOotQd9iV+sxm2oTKWj84j9ofjWjk/nB76zij20ftD8a0cn2x76g9p/T6zdD9UzrN/p0r+/X/AMjRY9Fn9VT/AIhf8KE83+nSv79z/kaLHor/AKrH/EOfwqnXfI/EVpfm/mDa0R48viRmNLYdkNOySgtNHBVlXU+HU+QNHhptDLSWmUJQ2gBKEpAAAHQUG+ErAu9cQvKcKm4UZ5RecCtJUSTpQD4nrjp76MqUhCQhKQlKRgJHICo/aLAsqgx+jUhSTPaaXaDEuVvfi3BCVxnEHXk4x556Y55p3SO43rzlODmWEZ4mfLtCRb5zkZqZGltp3S9HcC0qGSBnHI7bivLXc5lpmomW94tPJGOWUqHgodRU5x/YG7FeAYqSmJKBcbTjZtWe8geXIgdAcdKazeFp0Ph2PfFuMrjPJbXoSTqSlY2J2x1Hzr6RbEZFJPB/c8coyucDpCbwnxdD4hb7FQEackZWwpWdQ8UnqPLmPqfvi7hWLxDG1AJanoT+Rf8AH9VXiPwoKtOOMuodZcU24g6kLQcKSfEHpRp4F4gcv9m7WQAJTC+ye07BRxkKHvB+ea83U6dtOe1qldNwuGx4GJDL8SQ4w8FsyGVlKgdihQNH/hW6omotNzQe5LaLS99gpXj5haNPxoVelGM3H4pLrYAMmOhxYHVQynPySPlVg9GE1b9gmwEYL0N3to481d9J/wA4NV2PlEvHhj8HrFVDbY1cNo5Uq5RX0SYzT7Z7jqAtPuIzSr04yQPECw7corBwUMNl9WeijlKT8u0rON5n/aV2mT1KGH3lLSf1c4T9AKOvFs1caLf5wxllpSW9+elsY/3KVQZ4VkNxVTUdohhx6OGmX3WO1bbOtJIUMHYgYzjavOVs22P5YEXd0VZCnOMoOFdDR94evEe92tmdGVuoYcT1bX1BH/mRg9aDnEqop9RbYRC9ZQ2synYTBabWoq7uAQM4A545k0wttynWqQX7dKdjOEYUWyMKHgQQQfiK7Uaf+SgxwRAqt7FjnkSyX/ga9ovMk26EZUV51TjbiHW06Qo50kKUDtmrpAS3wPwXi4OIU8jWopQfzjqiSEJ8egz5E1R/5Q+I+z0dtFz+l2G/44+lV+5XOddXw/cpTkhxIwgrxhIPMADYchyoTRdaAtpGB5eMLtK0yyDky9+i/hxLyft+4BDqio+qg74UCoKWR0OcgeG/iKv9wuMO2Ml2fJaYQElXfUASB4Dr05UDWOIbzGiNxI1zkMx286G2yE4zvzAyeZ50wlyH5ZLkp919aUaQp1ZWQPDJoLNC11m524mpqRWm1RzDzPvUSDZPtd4r9V0NuZCe9pWUgHH7wrvFulvmJbMWdHeDudGh0HV7t6q3Gm3oywk7djDx/qNUJOSwpOykkEKGxBHI58am0+iS5C2ccx9uoatgMQs+lWHJesTchtSCww4FOtqSM7nAUk4znfBGeR8qkbVbG7t6PYFueOgPW1pAVzKVaE4I9xwaEEm6XCUH0ypr7wfKS6HF6gvT7OfdT+PxZf40RmLHua2mGEhDaUto7qQMAZKckVQdJYKlRSMg5iRqELliOs5y+Gb7EkmO7apS15wFMtlxCvMKG2PfiiZwHZ3eG7DIeuykMOPL7Z1K1DDKQAACeWeZ+OKpDfpD4iQgJL0RwjmtyPufkQPpUPeeILrezpuMxbjYOUspGltJ9w5/HNNsquuXY2APGAj1VncvJnbi28i+31+c2D6vgNsAjB0J6keZJPxFSPoyneq8VNI1nRLaWzgHYq9pJ/2kfGm9vZsT9h1XB71d5pqQ2643FccUFLKeycUUjGE4UBkjnXCfcmV8YJusUrTHMlh9tSmyglICMnB6HCseVNKhqzWBxgwOQwsM0Tw05/MVxid4zqke5J7yR8EqA+FKmtgc0XSQ3nuvMJWkZ6pJB+ik/KlTdMxelT9pU3BIlQ4/UUcL3sjmp9YPu7XH4UOuDJVyZbktWdlxclUiO4pXbJbbCUlXdWSQcKzjbPKinxvBXJtfEEJpGXFJLrSRzVlIUPmoKFAyH6uuS0qU84wyDr7VtGtSSNwQMjrjrUtS57RT5xVxwyn7Sf429ZU5bXZj7b7xYcbW426XBrQ6rUMkA7ZA+FVqr/xJDi3NhttcrQ/Ha9YcnSwGkspcxpStCEpCFrUcnYkBOSTyql3G2zbY6W58ZxnCikLUk6FkEjuq5HkadSw24ibVIbMaUqQ35UqdFRE459cAedWGz8FXy7AKTFMVhX9rKyjbrhPM/L41EW+4TLa8X4Egx3cY1pQlRx+8Dj4VJHjDiQnKr1IJ/ZQMfJNLs7QjuY9YxNnVoWr3Yk3HhhdmbdDf5JttDik5A0FJGR+6KEV54XvNlyqbEKmRzfYOtv54yPiBXU8Z8T6dP209jyZZz89Ga5jiziEasXiUdXPOk/wqbT0X05GQR6x11lVnODmQvTNKvpxSluKWo5UolSjgDJJ3ryrRJZ5SpeHia7xYcqY067EYU6hpBWtaQdKQBk5PuBOBk4B2NcTicMmXDgiYli2BppTzr6ZTjhiR32kqdSpsI7yFqGoDc9d6qvEjzj1wlLdVOU6Bhfr4SHQQnGCE7AeGOmKsE1iyG2hNut8W7sQ2yJRK3GJGckl3KT3m9/Du9fKDlOPcRX8rU2EPT30J0t5OnOEjHuAHyqdANxfEc/whZoKwjN1irPteqOD5lsn8KVdbE2F3dShnEePp8u+oY/8Aj+tKj0A9wD55ldh7078QRVJW3cGUFfZp0PpSNyjmFeZSc7eCldaB/HfCa7U+u429HaW19RUQgZ7Anc5xnunmDyGceGdGEHG1QNwsikKW7bggpXkrir2Qc8yk9PdyPlzrLqnV+1r6+I84LKrrtaAC0cSy4DMhvtSCtp4pcxrU48pKQhTmr2gkAgD6VJWe7PJXbGHpy32D6xcbqkqCwsAlQSrPLCWxkDG6vPe13ngOyTX1BtD1pmK/swnCScdEnYjl7BqrzvRve4uTDejzE4wdK+zUR1GDt9aT21LcN3T94rs7VHHIjqdYrOxOYiOIYeCvX5L7y3VMpwgjQgqT7KUlWCR+idulRVusUK9faXqKEMLYeZbjoblKeQ57Zd0rIBUdKdQ26edcU2/iyzPIfRCnpcbQptBDXbgJUcqGAFDBO5puqbfWpKZCoshp1MpEvIiKb/KJTpGwA7uCQRyOTRqDjutn1glgeqzquBZUwLs4TPEiDKVHQUrQULytwNk5GeSBn37Vys1pgyo0dy4SpDS5kr1SMGEJIC8DvLz0ytIwN+dR65r4blx1hCfWnw+6CkhWsajtvsO+rp+FOLVe5VraLbDUV0BztWjIa1llzGNaN9jjHjyFNIbBwYrK56R6qyxWOF0XOSmYqSsuo/JON9k2tLhQnIPfIOOn0rhZ7Mbja7pLBWFxm0lhKdwtQypSTt+gkkeZFRz8tx+LEjOBJREDgbVg6jrVqVkk7708tl9n2tptuGtCG0PKeUghWHSUhJDgCgFJwOW1cVbb15m5XP2j1dpjJsYcbiS5EtUFM5clLqUtx0qUoJSUnmMIUSf/AASNzstphW1id6qlttTkQpX66pxTwWEqcSpv7ndzgjc4qBi3i4C2+oMNMupQ2plLxj9o802rcthfRJ3286+1OXqXGXGESU60tppooTFUrutDudOY8etCQ/if3CBXwEmnIBisORLbZo89btzkxX+0ZLimgkjs0BX3O6dWo10alusxZF+YlRUesQ2VKbU4nX660QnTo54UkKz4hZpgxZeMJj8h9qPcWlyiS+su9gHP2hlOflUpbvRhcXCF3GZGiI+8G0l1Wn37AH50l3rUd5hDUOfhWVy7SrStQascF1gLWVqdcdJWvUCOzAGwQM4A5nG/ndvR/wALLtv/AK3eGih4jEZgjK0A7ZI/SPIJ57+JwLDw1wla7etLlqhrnSR/7p0ghPmFHuj93J8qvFus4ZcTImOB+QnOnAwhv9kdTjbUd+eMA4ru/eNqAhfM9TGJXtO5us62OEuJEJfH84eUXHfI8gn4AAeeM9aVSVKvQVQoAHSF1irzAr2lRTpzeYZkNqbfaQ62rZSFpCgfgajXbBBJPYh2PtgBh0pSPcn2fpUtSoWRW4YZnZxIJVgdR+ZuCztsHmkq/wCOmuX2Ncko/pUVw+HZKQP+SqsVeYqc6Og/TC3t5ynXOwOSY+m42mJObzkpQQsjzAWB9DnyoeX/ANHrEhLknht3StPtw3iRvzwCd0nyV5bijpio+52licQ5ksyUjuvN+17j+kPI/DB3oG0hTmk4+3UTGw/DCZng2C6zrmq3MQnRJQcOpcGkNDxUeQH49M0Q7JwBa4K2xctd0mrGUx0JOj/L4dMqOPdV9atdxdkKYcQmOlONcpJBCx+onJOf2hgfrVPwYEeC2UR0adRytR3Us+KjzJoVS+74+6Pt1MBa0TkcyvQrJNZYSiNDhwmwNm9WCn4JTgfAmnRslwURmbGA6j1dSvrrH4VYKWKYNDQPpjN7SETw+VHL1wkEZ9ltCEj6gn605ZsNubUFLjh9QOUmQou6T5aicfCpOlTkorT4VEwsT1ngSkDAAA8K9xSpU2ZFSpUq6dP/2Q=="/>
          <p:cNvSpPr>
            <a:spLocks noChangeAspect="1" noChangeArrowheads="1"/>
          </p:cNvSpPr>
          <p:nvPr/>
        </p:nvSpPr>
        <p:spPr bwMode="auto">
          <a:xfrm>
            <a:off x="63500" y="-530225"/>
            <a:ext cx="1019175" cy="1085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3800" y="-3429000"/>
            <a:ext cx="11049000" cy="310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Users\Chrisj\AppData\Local\Microsoft\Windows\Temporary Internet Files\Content.Outlook\99C4T9AQ\IMAG0129 (2).jpg"/>
          <p:cNvPicPr/>
          <p:nvPr/>
        </p:nvPicPr>
        <p:blipFill>
          <a:blip r:embed="rId3" cstate="print"/>
          <a:srcRect/>
          <a:stretch>
            <a:fillRect/>
          </a:stretch>
        </p:blipFill>
        <p:spPr bwMode="auto">
          <a:xfrm>
            <a:off x="5715000" y="1660062"/>
            <a:ext cx="2943225" cy="4493724"/>
          </a:xfrm>
          <a:prstGeom prst="rect">
            <a:avLst/>
          </a:prstGeom>
          <a:noFill/>
          <a:ln w="19050">
            <a:solidFill>
              <a:sysClr val="windowText" lastClr="000000"/>
            </a:solidFill>
            <a:miter lim="800000"/>
            <a:headEnd/>
            <a:tailEnd/>
          </a:ln>
        </p:spPr>
      </p:pic>
      <p:pic>
        <p:nvPicPr>
          <p:cNvPr id="7" name="Picture 6" descr="ICAST Logo.JPG"/>
          <p:cNvPicPr>
            <a:picLocks noChangeAspect="1"/>
          </p:cNvPicPr>
          <p:nvPr/>
        </p:nvPicPr>
        <p:blipFill>
          <a:blip r:embed="rId4" cstate="print"/>
          <a:stretch>
            <a:fillRect/>
          </a:stretch>
        </p:blipFill>
        <p:spPr>
          <a:xfrm>
            <a:off x="7772400" y="304800"/>
            <a:ext cx="1054156" cy="914400"/>
          </a:xfrm>
          <a:prstGeom prst="rect">
            <a:avLst/>
          </a:prstGeom>
        </p:spPr>
      </p:pic>
    </p:spTree>
    <p:extLst>
      <p:ext uri="{BB962C8B-B14F-4D97-AF65-F5344CB8AC3E}">
        <p14:creationId xmlns:p14="http://schemas.microsoft.com/office/powerpoint/2010/main" val="2730474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lstStyle/>
          <a:p>
            <a:pPr marL="457200" indent="-457200">
              <a:spcBef>
                <a:spcPts val="600"/>
              </a:spcBef>
              <a:buClrTx/>
              <a:buSzPct val="100000"/>
              <a:buFont typeface="Wingdings" charset="2"/>
              <a:buChar char="ü"/>
            </a:pPr>
            <a:r>
              <a:rPr lang="en-US" sz="2400" dirty="0" smtClean="0"/>
              <a:t>Social Enterprise focus</a:t>
            </a:r>
          </a:p>
          <a:p>
            <a:pPr marL="914400" lvl="1" indent="-457200">
              <a:spcBef>
                <a:spcPts val="600"/>
              </a:spcBef>
              <a:buClrTx/>
              <a:buSzPct val="100000"/>
              <a:buFont typeface="Wingdings" charset="2"/>
              <a:buChar char="Ø"/>
            </a:pPr>
            <a:r>
              <a:rPr lang="en-US" sz="2000" dirty="0" smtClean="0">
                <a:solidFill>
                  <a:schemeClr val="accent1"/>
                </a:solidFill>
              </a:rPr>
              <a:t>Triple Bottom-line benefits</a:t>
            </a:r>
          </a:p>
          <a:p>
            <a:pPr marL="457200" indent="-457200">
              <a:spcBef>
                <a:spcPts val="600"/>
              </a:spcBef>
              <a:buClrTx/>
              <a:buFont typeface="Wingdings" charset="2"/>
              <a:buChar char="ü"/>
            </a:pPr>
            <a:r>
              <a:rPr lang="en-US" sz="2400" dirty="0" smtClean="0"/>
              <a:t>Rural and Distressed Businesses</a:t>
            </a:r>
          </a:p>
          <a:p>
            <a:pPr marL="914400" lvl="1" indent="-457200">
              <a:spcBef>
                <a:spcPts val="600"/>
              </a:spcBef>
              <a:buClrTx/>
              <a:buSzPct val="100000"/>
              <a:buFont typeface="Wingdings" charset="2"/>
              <a:buChar char="Ø"/>
            </a:pPr>
            <a:r>
              <a:rPr lang="en-US" sz="2000" dirty="0" smtClean="0">
                <a:solidFill>
                  <a:srgbClr val="D34817"/>
                </a:solidFill>
              </a:rPr>
              <a:t>Micro and Small Business Focus</a:t>
            </a:r>
          </a:p>
          <a:p>
            <a:pPr marL="457200" indent="-457200">
              <a:spcBef>
                <a:spcPts val="600"/>
              </a:spcBef>
              <a:buClrTx/>
              <a:buFont typeface="Wingdings" charset="2"/>
              <a:buChar char="ü"/>
            </a:pPr>
            <a:r>
              <a:rPr lang="en-US" sz="2400" dirty="0"/>
              <a:t>Business Consulting </a:t>
            </a:r>
          </a:p>
          <a:p>
            <a:pPr marL="914400" lvl="1" indent="-457200">
              <a:spcBef>
                <a:spcPts val="600"/>
              </a:spcBef>
              <a:buClr>
                <a:schemeClr val="accent1"/>
              </a:buClr>
              <a:buSzPct val="100000"/>
              <a:buFont typeface="Wingdings" charset="2"/>
              <a:buChar char="Ø"/>
            </a:pPr>
            <a:r>
              <a:rPr lang="en-US" sz="2000" dirty="0">
                <a:solidFill>
                  <a:srgbClr val="D34817"/>
                </a:solidFill>
              </a:rPr>
              <a:t>Feasibility Analysis, Business Planning,</a:t>
            </a:r>
            <a:r>
              <a:rPr lang="en-US" sz="2000" dirty="0" smtClean="0">
                <a:solidFill>
                  <a:srgbClr val="D34817"/>
                </a:solidFill>
              </a:rPr>
              <a:t> </a:t>
            </a:r>
          </a:p>
          <a:p>
            <a:pPr marL="914400" lvl="1" indent="-457200">
              <a:spcBef>
                <a:spcPts val="600"/>
              </a:spcBef>
              <a:buClr>
                <a:schemeClr val="accent1"/>
              </a:buClr>
              <a:buSzPct val="100000"/>
              <a:buFont typeface="Wingdings" charset="2"/>
              <a:buChar char="Ø"/>
            </a:pPr>
            <a:r>
              <a:rPr lang="en-US" sz="2000" dirty="0" smtClean="0">
                <a:solidFill>
                  <a:srgbClr val="D34817"/>
                </a:solidFill>
              </a:rPr>
              <a:t>Marketing</a:t>
            </a:r>
            <a:r>
              <a:rPr lang="en-US" sz="2000" dirty="0">
                <a:solidFill>
                  <a:srgbClr val="D34817"/>
                </a:solidFill>
              </a:rPr>
              <a:t>, Sales, Operations, Finance </a:t>
            </a:r>
          </a:p>
          <a:p>
            <a:pPr marL="914400" lvl="1" indent="-457200">
              <a:spcBef>
                <a:spcPts val="600"/>
              </a:spcBef>
              <a:buClr>
                <a:schemeClr val="accent1"/>
              </a:buClr>
              <a:buSzPct val="100000"/>
              <a:buFont typeface="Wingdings" charset="2"/>
              <a:buChar char="Ø"/>
            </a:pPr>
            <a:r>
              <a:rPr lang="en-US" sz="2000" dirty="0">
                <a:solidFill>
                  <a:srgbClr val="D34817"/>
                </a:solidFill>
              </a:rPr>
              <a:t>Access to Financing and Talent </a:t>
            </a:r>
          </a:p>
          <a:p>
            <a:pPr marL="457200" indent="-457200">
              <a:spcBef>
                <a:spcPts val="600"/>
              </a:spcBef>
              <a:buClrTx/>
              <a:buFont typeface="Wingdings" charset="2"/>
              <a:buChar char="ü"/>
            </a:pPr>
            <a:r>
              <a:rPr lang="en-US" sz="2400" dirty="0"/>
              <a:t>Community Self-Sufficiency and Well </a:t>
            </a:r>
            <a:r>
              <a:rPr lang="en-US" sz="2400" dirty="0" smtClean="0"/>
              <a:t>Being</a:t>
            </a:r>
          </a:p>
          <a:p>
            <a:endParaRPr lang="en-US" dirty="0" smtClean="0"/>
          </a:p>
          <a:p>
            <a:endParaRPr lang="en-US" dirty="0" smtClean="0"/>
          </a:p>
          <a:p>
            <a:endParaRPr lang="en-US" dirty="0"/>
          </a:p>
        </p:txBody>
      </p:sp>
      <p:sp>
        <p:nvSpPr>
          <p:cNvPr id="5" name="Title 1"/>
          <p:cNvSpPr>
            <a:spLocks noGrp="1"/>
          </p:cNvSpPr>
          <p:nvPr>
            <p:ph type="title"/>
          </p:nvPr>
        </p:nvSpPr>
        <p:spPr>
          <a:xfrm>
            <a:off x="320040" y="307848"/>
            <a:ext cx="8503920" cy="758952"/>
          </a:xfrm>
        </p:spPr>
        <p:txBody>
          <a:bodyPr>
            <a:normAutofit fontScale="90000"/>
          </a:bodyPr>
          <a:lstStyle/>
          <a:p>
            <a:pPr marL="54864" indent="0" fontAlgn="auto">
              <a:spcAft>
                <a:spcPts val="0"/>
              </a:spcAft>
              <a:defRPr/>
            </a:pPr>
            <a:r>
              <a:rPr lang="en-US" sz="3200" dirty="0" smtClean="0">
                <a:solidFill>
                  <a:srgbClr val="385700"/>
                </a:solidFill>
                <a:effectLst/>
              </a:rPr>
              <a:t>Small Business </a:t>
            </a:r>
            <a:br>
              <a:rPr lang="en-US" sz="3200" dirty="0" smtClean="0">
                <a:solidFill>
                  <a:srgbClr val="385700"/>
                </a:solidFill>
                <a:effectLst/>
              </a:rPr>
            </a:br>
            <a:r>
              <a:rPr lang="en-US" sz="3200" dirty="0" smtClean="0">
                <a:solidFill>
                  <a:srgbClr val="385700"/>
                </a:solidFill>
                <a:effectLst/>
              </a:rPr>
              <a:t>Technical Assistance</a:t>
            </a:r>
          </a:p>
        </p:txBody>
      </p:sp>
      <p:sp>
        <p:nvSpPr>
          <p:cNvPr id="2" name="AutoShape 4" descr="data:image/jpeg;base64,/9j/4AAQSkZJRgABAQAAAQABAAD/2wBDAAkGBwgHBgkIBwgKCgkLDRYPDQwMDRsUFRAWIB0iIiAdHx8kKDQsJCYxJx8fLT0tMTU3Ojo6Iys/RD84QzQ5Ojf/2wBDAQoKCg0MDRoPDxo3JR8lNzc3Nzc3Nzc3Nzc3Nzc3Nzc3Nzc3Nzc3Nzc3Nzc3Nzc3Nzc3Nzc3Nzc3Nzc3Nzc3Nzf/wAARCACQAIcDASIAAhEBAxEB/8QAHAAAAQUBAQEAAAAAAAAAAAAABwAEBQYIAwEC/8QARxAAAQMDAgMEBwMHCwMFAAAAAQIDBAAFERIhBjFBEyJRYQcUMnGBkaEVQrEjM1JicoLBFyQ0NkNzdJKTorJTwvAlRLPR0v/EABoBAAMBAQEBAAAAAAAAAAAAAAIDBAEABQb/xAAwEQACAgEDAQUIAgIDAAAAAAABAgADEQQSITETIkFRgQUjMjNCYZGhFHFSU7HR8P/aAAwDAQACEQMRAD8AONeGvahb9cHEH1CG5pkOJy44ObKD1H6x5D4npghY6opZugnAZ4EaXW8LL7nqslMeNFz2r+E4UocxkjGlO+T47ZGDXzHvVw0hQEKWg/fQpTe3w1An5UIvSFxKiUv7DtagIUY6Xy2dnFD7o8h18SPLemRZMiIrVEkPR1eLLikfgahX+RZ7wNjPhjwgPcinbjM003xCNQS/AlI8VoKFpH+7V9KcJ4gt5GVrea/vI6x9cYrPEXjXiSMoFN0W4kfcebQsH3kjP1qWjeky8tjD8SE8fEBSP4mj36pfAH9TRbUfMQ6/blqyEm5RAo8gXkg/LNOEz4avZlsH3OCge16VHwfy1lbx4oln8Cj+NdlelG2EZftSyrON3EHf4138jUDrX+4W6s/V+obfWo//AF2v84r4M+Gn2pbA97g/+6C/8pFo6WR3PPk3XNfpPhI3j2Uk9NTqUfgk1w1N3+r9iYXr/wAoZPty06ikXKIpQ5pS8kn5A1yVf4A/Nl93fHcjrI+eMUGF+lOYrPZ2eOjwKpKlf9oplJ9JN8c/Mtw2M+DRWfqf4V3a6k9EA9Zna1ecNq7+tRIYtzwOcan3EISfPulR+lMpN5mBI7aREhpOB3e8rPkpWB/toESeLuIpIUl27yADzDYS38tIFQ0ha5KiuS448ojBU4orP1rNupb4nA/oQTeg6DM0/Y7g6twwpqyt9I1NukAdsnrkDYKGd8DHI+IE3QZ4A4lN4ipts18puUXvx3j7SwOSh4qHIjqOecmirZ7j6/HV2iezkNHS834HoR4pI3B+HMEUzTXMc12fEP2PONyGG5ekkaVKlVcyMLrcBBjagkLeWdLLZONav4DbJPgKFXpA4mVZ4q4ER4LukvvvvDYtpIxq8icAJHQDy3vt8bW3d0OunKHWtDCiMhBG6k48SN/PSfAVnm+szWL3OaubhcmB49q5+mcAgjy04wOgwK8+z3t+xui+HnMsYomR4xgNgAOQr3B3GNwMn3VOWuyxlQWbndpC0xnSssxorZcffCDhfkgDqo+PTNT1vkvWS92Oz2llIRM7J+XrbSpbqHFHuk/ooQDy8MnrlrW46cyVaz4yv2vhqROZjyHpsGDGkr0MrkvAKdVnThCBud9ulTMPhRiPbw/Lt1wucjtZDa2ozyWmW+yWU5UvmM4z489tqfxblarYmwokwI6ozkid2MtxIJipElWlSQRjqk58BUUbvZvseNEuUq5zXo8iSpYhr7JuR2jmoLUVeQz5ajSC9jH7Z/7jgla9ese2Ri3yYMQWViwuSpLjhkRLm4VPEFWUNtnB2CdtWN8Zr5hcQXKPwlcXkJix5MGSzGQWoyO6OSgcg5O2M1EReJIdv0Lt1giNyGNYjSHHFKW0CTjI+8QDjJNRKbnKFulQStKmZTyXniU95Swc5z093nRdkWPI/MA2ADiT/DN6jwrbLbduD9rlSZYUm4IiB5Ktt2z/AMvjVgSlyHGu3r8qzxXzdQntJUTUy4ksoICU7ac+1z5hVUm1cQXC0sqYimOtlaw4W32EuJCx94Z5HYfKu7fFNwAkplMQJyZL/rDomxu0yvATkbjGEgAVz0sWJA/9+JqWgLzJm2w27xaLhNb4ci3KSLiWQ3FfMUJbDSd0KzyJ3xv7VMuLOHY1qYedt6pDi25aGXGFKCygLb1p5DOc93r08aYPcQLLCG4UNiEpueic2Y5ISlaWw3p0+BwTz61NWXiCzo4kucmShbdvmaZCW3k50PoUFJGRnbOrfzFcRYp3D8TtyMMGQF5sUq0Lf7ZbTrTMn1VTjav7TQF6cHf2T9CKjFpUhZQ4lSVjmlQwR7xV54OeMuNAkXEJW49xGpxRXyLioqiOf62Me6opu5O8QS48DiJouTVS0NoeaSltaAVYWhW26RnbqCOdMWxgcEdILVrwQesr8WS9DktSYrhafaUFIWOhFG3hPiIXiE1dYSQmax+TkxtWyvFPuPNJ6H96hRfrEzbS+5BuLctlh7sXULT2bzSt8akdQcHChsdqkvRg3MXxOFRXChlDRMnbKVI5BJ888j5HzpWowydqpwRzmHSSj7D4zREKU1MjNvsHU2sZB5HzBHQjkRSqJ4YbX/O5CSRHdcAbR0Kk5C1Dwydv3c9aVW1OXQMRjMeRg4j68QzNgONN4Dw77Kj0WN0/DofImgn6VLelaIF8YQpIeAYeBTg5wVIJ8D7QPwFHs0N+ObZ6xZr9BS2CUan2EjqcBz4d/UKm1Q2MlvkcehmEblKwYyrrLhcF2eFDkBpEj1r1kII1qT2mAD1CSCffimquKbgYDUZLcRLrTHqyZqWj6z2X6OvO3vAzTGx2iTe54hwOyDykKcy4rSMDzAPjVj/k24g/6kD/AFlf/msZqazhyPOSgWtyolPycAZOAMDO+B4V5Uhf7PLsE31S4Fou9kHctKKhpJI6geBqea9HV/daQ4hcEBaQoAvKzgjI+7TDdWoBJABghHYkAcyo0iQBk8hT+92iXZLgqDO7MvJQlZLStScHlzAqT4DtsK6cQtN3B0JbZHapbJx2qgoAJz7yNuvLxrWsVUL+EwKS22S0zg71fgBFwUwftNvElzkFdmcAoP7Ke9jxBqj1ox9JcYcQlQSVIICiAQMjwPOs9TYzsObIiyEJQ8y4pC0pGACD0Hh4eWKk0V7W7g3nKNTUExicKVKpOxWK4X2SWbezkJ/OOrOEI95/gMmrWYKMnpJgCTgSNBKTlKilWQdSTggjkQehHTwqwx+KnlzY70+DBUsPtOvSmY2mQ7oORlQUAT05VO/yXyglIN5jJeVyR6ucH46s/HFMl+ja9oQ6tUiDpQCRhau8B+7tU51FD8Fo4V3L0EbcWuSLowLmzOjXCA26vS6Edm+zrOzbiTuQMAA71dPRvaVxeHGloSUS7q7lKtspRuEke5IK/jQmhxzOlR47ZAXIWlpKsctRA/jWkOHYqBcQlAw1CjBCB0yo4HxAR/uNDYmSlPgefQRlJyS8scZhuMw2yynS22kJSPAClXUcqVejGRVWb2kG8uoxs5Fbz595wfxqzVUuIpCGrlNkKOER4idSjyBGtR+hFR6/5B9P+YafFM7Q3HIc1lyO4ptxp0aVpOCMGtEj2wPOs4tElTZV7RUCfnWj0/nB768/2n1X1gaL6pnm6vOyLpMeecU44p9eVqOSe8QPoAKK/owedc4UQlxxSw08tCNRzpTsQB5UJJv9Olf36/8AkaLHos/qqf8AEL/hVGuA7Af2IrTE9r+YKZ7rj8+S68tS3FuqKlrOSTmrx6K7F20l29SEpLbOWo4zk6yO8rHTAOB7z5VRJP8ASnv7xX4mi/6Mksp4UYLDLyNS1KWt0AdorO5Tj7vQe6i1rlNP3fHiZplDWcy18t6EfpShvtX9MpyKlth5sJQ+hRIdIHJQ+6ofUY8DRcqr+kKwqvdmCo2PW4qu0aSTjWMd5OfduPMDzry9FZ2dwz0Mt1Kb6zAwdgT4Uc+DLci2cNQWkNpS64yl50j7zigCcn5D3AUDNiPeKNPo/vTV14fYaCv5zDQll5J57ABKvcR18QfCvQ9ohuzBHTPMk0eN5zA3NXKkznZFy1Gfr/KqX7SVjpnpjkMcqMXBV6cvfCrjkhZclRgtl9XUkJyCfekj45pjxtwQm7uLuVr0Nz8flG1HCH8fgrz68j4gVuofivOsOpdYdQdDjSspIPgR/wCc/Oi93q6xt4I/U7v0Oc8gyV4DbDvFVnQrGA7q/wAqFK/EVoXhkHVcdXSQkD3dkg/iTWd+EZSYfFFreWcJEgJJ8ArKP+6tC8NrCJc9g81Ft4ZPQp0be7R9ad01Qz5GdR8s/wBywUqVKroyeGhL6QLslnhedIBHaXZ4oR5pUMA/6SB8dutEjiJ5TVqeS2opcewygjmCrYn4DJ+FAz0qXAP3pi3NHDUJrvJHLWrB+icfOotQd9iV+sxm2oTKWj84j9ofjWjk/nB76zij20ftD8a0cn2x76g9p/T6zdD9UzrN/p0r+/X/AMjRY9Fn9VT/AIhf8KE83+nSv79z/kaLHor/AKrH/EOfwqnXfI/EVpfm/mDa0R48viRmNLYdkNOySgtNHBVlXU+HU+QNHhptDLSWmUJQ2gBKEpAAAHQUG+ErAu9cQvKcKm4UZ5RecCtJUSTpQD4nrjp76MqUhCQhKQlKRgJHICo/aLAsqgx+jUhSTPaaXaDEuVvfi3BCVxnEHXk4x556Y55p3SO43rzlODmWEZ4mfLtCRb5zkZqZGltp3S9HcC0qGSBnHI7bivLXc5lpmomW94tPJGOWUqHgodRU5x/YG7FeAYqSmJKBcbTjZtWe8geXIgdAcdKazeFp0Ph2PfFuMrjPJbXoSTqSlY2J2x1Hzr6RbEZFJPB/c8coyucDpCbwnxdD4hb7FQEackZWwpWdQ8UnqPLmPqfvi7hWLxDG1AJanoT+Rf8AH9VXiPwoKtOOMuodZcU24g6kLQcKSfEHpRp4F4gcv9m7WQAJTC+ye07BRxkKHvB+ea83U6dtOe1qldNwuGx4GJDL8SQ4w8FsyGVlKgdihQNH/hW6omotNzQe5LaLS99gpXj5haNPxoVelGM3H4pLrYAMmOhxYHVQynPySPlVg9GE1b9gmwEYL0N3to481d9J/wA4NV2PlEvHhj8HrFVDbY1cNo5Uq5RX0SYzT7Z7jqAtPuIzSr04yQPECw7corBwUMNl9WeijlKT8u0rON5n/aV2mT1KGH3lLSf1c4T9AKOvFs1caLf5wxllpSW9+elsY/3KVQZ4VkNxVTUdohhx6OGmX3WO1bbOtJIUMHYgYzjavOVs22P5YEXd0VZCnOMoOFdDR94evEe92tmdGVuoYcT1bX1BH/mRg9aDnEqop9RbYRC9ZQ2synYTBabWoq7uAQM4A545k0wttynWqQX7dKdjOEYUWyMKHgQQQfiK7Uaf+SgxwRAqt7FjnkSyX/ga9ovMk26EZUV51TjbiHW06Qo50kKUDtmrpAS3wPwXi4OIU8jWopQfzjqiSEJ8egz5E1R/5Q+I+z0dtFz+l2G/44+lV+5XOddXw/cpTkhxIwgrxhIPMADYchyoTRdaAtpGB5eMLtK0yyDky9+i/hxLyft+4BDqio+qg74UCoKWR0OcgeG/iKv9wuMO2Ml2fJaYQElXfUASB4Dr05UDWOIbzGiNxI1zkMx286G2yE4zvzAyeZ50wlyH5ZLkp919aUaQp1ZWQPDJoLNC11m524mpqRWm1RzDzPvUSDZPtd4r9V0NuZCe9pWUgHH7wrvFulvmJbMWdHeDudGh0HV7t6q3Gm3oywk7djDx/qNUJOSwpOykkEKGxBHI58am0+iS5C2ccx9uoatgMQs+lWHJesTchtSCww4FOtqSM7nAUk4znfBGeR8qkbVbG7t6PYFueOgPW1pAVzKVaE4I9xwaEEm6XCUH0ypr7wfKS6HF6gvT7OfdT+PxZf40RmLHua2mGEhDaUto7qQMAZKckVQdJYKlRSMg5iRqELliOs5y+Gb7EkmO7apS15wFMtlxCvMKG2PfiiZwHZ3eG7DIeuykMOPL7Z1K1DDKQAACeWeZ+OKpDfpD4iQgJL0RwjmtyPufkQPpUPeeILrezpuMxbjYOUspGltJ9w5/HNNsquuXY2APGAj1VncvJnbi28i+31+c2D6vgNsAjB0J6keZJPxFSPoyneq8VNI1nRLaWzgHYq9pJ/2kfGm9vZsT9h1XB71d5pqQ2643FccUFLKeycUUjGE4UBkjnXCfcmV8YJusUrTHMlh9tSmyglICMnB6HCseVNKhqzWBxgwOQwsM0Tw05/MVxid4zqke5J7yR8EqA+FKmtgc0XSQ3nuvMJWkZ6pJB+ik/KlTdMxelT9pU3BIlQ4/UUcL3sjmp9YPu7XH4UOuDJVyZbktWdlxclUiO4pXbJbbCUlXdWSQcKzjbPKinxvBXJtfEEJpGXFJLrSRzVlIUPmoKFAyH6uuS0qU84wyDr7VtGtSSNwQMjrjrUtS57RT5xVxwyn7Sf429ZU5bXZj7b7xYcbW426XBrQ6rUMkA7ZA+FVqr/xJDi3NhttcrQ/Ha9YcnSwGkspcxpStCEpCFrUcnYkBOSTyql3G2zbY6W58ZxnCikLUk6FkEjuq5HkadSw24ibVIbMaUqQ35UqdFRE459cAedWGz8FXy7AKTFMVhX9rKyjbrhPM/L41EW+4TLa8X4Egx3cY1pQlRx+8Dj4VJHjDiQnKr1IJ/ZQMfJNLs7QjuY9YxNnVoWr3Yk3HhhdmbdDf5JttDik5A0FJGR+6KEV54XvNlyqbEKmRzfYOtv54yPiBXU8Z8T6dP209jyZZz89Ga5jiziEasXiUdXPOk/wqbT0X05GQR6x11lVnODmQvTNKvpxSluKWo5UolSjgDJJ3ryrRJZ5SpeHia7xYcqY067EYU6hpBWtaQdKQBk5PuBOBk4B2NcTicMmXDgiYli2BppTzr6ZTjhiR32kqdSpsI7yFqGoDc9d6qvEjzj1wlLdVOU6Bhfr4SHQQnGCE7AeGOmKsE1iyG2hNut8W7sQ2yJRK3GJGckl3KT3m9/Du9fKDlOPcRX8rU2EPT30J0t5OnOEjHuAHyqdANxfEc/whZoKwjN1irPteqOD5lsn8KVdbE2F3dShnEePp8u+oY/8Aj+tKj0A9wD55ldh7078QRVJW3cGUFfZp0PpSNyjmFeZSc7eCldaB/HfCa7U+u429HaW19RUQgZ7Anc5xnunmDyGceGdGEHG1QNwsikKW7bggpXkrir2Qc8yk9PdyPlzrLqnV+1r6+I84LKrrtaAC0cSy4DMhvtSCtp4pcxrU48pKQhTmr2gkAgD6VJWe7PJXbGHpy32D6xcbqkqCwsAlQSrPLCWxkDG6vPe13ngOyTX1BtD1pmK/swnCScdEnYjl7BqrzvRve4uTDejzE4wdK+zUR1GDt9aT21LcN3T94rs7VHHIjqdYrOxOYiOIYeCvX5L7y3VMpwgjQgqT7KUlWCR+idulRVusUK9faXqKEMLYeZbjoblKeQ57Zd0rIBUdKdQ26edcU2/iyzPIfRCnpcbQptBDXbgJUcqGAFDBO5puqbfWpKZCoshp1MpEvIiKb/KJTpGwA7uCQRyOTRqDjutn1glgeqzquBZUwLs4TPEiDKVHQUrQULytwNk5GeSBn37Vys1pgyo0dy4SpDS5kr1SMGEJIC8DvLz0ytIwN+dR65r4blx1hCfWnw+6CkhWsajtvsO+rp+FOLVe5VraLbDUV0BztWjIa1llzGNaN9jjHjyFNIbBwYrK56R6qyxWOF0XOSmYqSsuo/JON9k2tLhQnIPfIOOn0rhZ7Mbja7pLBWFxm0lhKdwtQypSTt+gkkeZFRz8tx+LEjOBJREDgbVg6jrVqVkk7708tl9n2tptuGtCG0PKeUghWHSUhJDgCgFJwOW1cVbb15m5XP2j1dpjJsYcbiS5EtUFM5clLqUtx0qUoJSUnmMIUSf/AASNzstphW1id6qlttTkQpX66pxTwWEqcSpv7ndzgjc4qBi3i4C2+oMNMupQ2plLxj9o802rcthfRJ3286+1OXqXGXGESU60tppooTFUrutDudOY8etCQ/if3CBXwEmnIBisORLbZo89btzkxX+0ZLimgkjs0BX3O6dWo10alusxZF+YlRUesQ2VKbU4nX660QnTo54UkKz4hZpgxZeMJj8h9qPcWlyiS+su9gHP2hlOflUpbvRhcXCF3GZGiI+8G0l1Wn37AH50l3rUd5hDUOfhWVy7SrStQascF1gLWVqdcdJWvUCOzAGwQM4A5nG/ndvR/wALLtv/AK3eGih4jEZgjK0A7ZI/SPIJ57+JwLDw1wla7etLlqhrnSR/7p0ghPmFHuj93J8qvFus4ZcTImOB+QnOnAwhv9kdTjbUd+eMA4ru/eNqAhfM9TGJXtO5us62OEuJEJfH84eUXHfI8gn4AAeeM9aVSVKvQVQoAHSF1irzAr2lRTpzeYZkNqbfaQ62rZSFpCgfgajXbBBJPYh2PtgBh0pSPcn2fpUtSoWRW4YZnZxIJVgdR+ZuCztsHmkq/wCOmuX2Ncko/pUVw+HZKQP+SqsVeYqc6Og/TC3t5ynXOwOSY+m42mJObzkpQQsjzAWB9DnyoeX/ANHrEhLknht3StPtw3iRvzwCd0nyV5bijpio+52licQ5ksyUjuvN+17j+kPI/DB3oG0hTmk4+3UTGw/DCZng2C6zrmq3MQnRJQcOpcGkNDxUeQH49M0Q7JwBa4K2xctd0mrGUx0JOj/L4dMqOPdV9atdxdkKYcQmOlONcpJBCx+onJOf2hgfrVPwYEeC2UR0adRytR3Us+KjzJoVS+74+6Pt1MBa0TkcyvQrJNZYSiNDhwmwNm9WCn4JTgfAmnRslwURmbGA6j1dSvrrH4VYKWKYNDQPpjN7SETw+VHL1wkEZ9ltCEj6gn605ZsNubUFLjh9QOUmQou6T5aicfCpOlTkorT4VEwsT1ngSkDAAA8K9xSpU2ZFSpUq6dP/2Q=="/>
          <p:cNvSpPr>
            <a:spLocks noChangeAspect="1" noChangeArrowheads="1"/>
          </p:cNvSpPr>
          <p:nvPr/>
        </p:nvSpPr>
        <p:spPr bwMode="auto">
          <a:xfrm>
            <a:off x="63500" y="-530225"/>
            <a:ext cx="1019175" cy="1085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3800" y="-3429000"/>
            <a:ext cx="11049000" cy="310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8036" y="1524001"/>
            <a:ext cx="1913964"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ICAST Logo.JPG"/>
          <p:cNvPicPr>
            <a:picLocks noChangeAspect="1"/>
          </p:cNvPicPr>
          <p:nvPr/>
        </p:nvPicPr>
        <p:blipFill>
          <a:blip r:embed="rId4" cstate="print"/>
          <a:stretch>
            <a:fillRect/>
          </a:stretch>
        </p:blipFill>
        <p:spPr>
          <a:xfrm>
            <a:off x="7772400" y="304800"/>
            <a:ext cx="1054156" cy="914400"/>
          </a:xfrm>
          <a:prstGeom prst="rect">
            <a:avLst/>
          </a:prstGeom>
        </p:spPr>
      </p:pic>
    </p:spTree>
    <p:extLst>
      <p:ext uri="{BB962C8B-B14F-4D97-AF65-F5344CB8AC3E}">
        <p14:creationId xmlns:p14="http://schemas.microsoft.com/office/powerpoint/2010/main" val="1960923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0040" y="228600"/>
            <a:ext cx="8503920" cy="762000"/>
          </a:xfrm>
          <a:prstGeom prst="rect">
            <a:avLst/>
          </a:prstGeom>
          <a:noFill/>
          <a:ln w="9525">
            <a:noFill/>
            <a:miter lim="800000"/>
            <a:headEnd/>
            <a:tailEnd/>
          </a:ln>
        </p:spPr>
        <p:txBody>
          <a:bodyPr anchor="b"/>
          <a:lstStyle/>
          <a:p>
            <a:pPr algn="ctr" eaLnBrk="0" hangingPunct="0">
              <a:buFontTx/>
              <a:buNone/>
              <a:defRPr/>
            </a:pPr>
            <a:r>
              <a:rPr lang="en-US" sz="3200" kern="0" dirty="0" smtClean="0">
                <a:solidFill>
                  <a:srgbClr val="385700"/>
                </a:solidFill>
                <a:latin typeface="+mj-lt"/>
                <a:ea typeface="+mj-ea"/>
                <a:cs typeface="+mj-cs"/>
              </a:rPr>
              <a:t>Venture Creation </a:t>
            </a:r>
            <a:endParaRPr lang="en-US" sz="3200" kern="0" dirty="0">
              <a:solidFill>
                <a:srgbClr val="385700"/>
              </a:solidFill>
              <a:latin typeface="+mj-lt"/>
              <a:ea typeface="+mj-ea"/>
              <a:cs typeface="+mj-cs"/>
            </a:endParaRPr>
          </a:p>
        </p:txBody>
      </p:sp>
      <p:pic>
        <p:nvPicPr>
          <p:cNvPr id="5" name="Picture 4" descr="Ghonsla Insulation.bmp"/>
          <p:cNvPicPr>
            <a:picLocks noChangeAspect="1"/>
          </p:cNvPicPr>
          <p:nvPr/>
        </p:nvPicPr>
        <p:blipFill>
          <a:blip r:embed="rId3" cstate="print"/>
          <a:stretch>
            <a:fillRect/>
          </a:stretch>
        </p:blipFill>
        <p:spPr>
          <a:xfrm>
            <a:off x="228600" y="4419600"/>
            <a:ext cx="1904762" cy="1904762"/>
          </a:xfrm>
          <a:prstGeom prst="rect">
            <a:avLst/>
          </a:prstGeom>
        </p:spPr>
      </p:pic>
      <p:pic>
        <p:nvPicPr>
          <p:cNvPr id="1026" name="Picture 4" descr="CCBI_Logo.bmp"/>
          <p:cNvPicPr>
            <a:picLocks noChangeAspect="1" noChangeArrowheads="1"/>
          </p:cNvPicPr>
          <p:nvPr/>
        </p:nvPicPr>
        <p:blipFill>
          <a:blip r:embed="rId4" cstate="print"/>
          <a:srcRect/>
          <a:stretch>
            <a:fillRect/>
          </a:stretch>
        </p:blipFill>
        <p:spPr bwMode="auto">
          <a:xfrm>
            <a:off x="4953000" y="1524000"/>
            <a:ext cx="2481703" cy="1514475"/>
          </a:xfrm>
          <a:prstGeom prst="rect">
            <a:avLst/>
          </a:prstGeom>
          <a:noFill/>
          <a:ln w="9525">
            <a:noFill/>
            <a:miter lim="800000"/>
            <a:headEnd/>
            <a:tailEnd/>
          </a:ln>
        </p:spPr>
      </p:pic>
      <p:pic>
        <p:nvPicPr>
          <p:cNvPr id="1027" name="Picture 3" descr="Picture1"/>
          <p:cNvPicPr>
            <a:picLocks noChangeAspect="1" noChangeArrowheads="1"/>
          </p:cNvPicPr>
          <p:nvPr/>
        </p:nvPicPr>
        <p:blipFill>
          <a:blip r:embed="rId5" cstate="print"/>
          <a:srcRect/>
          <a:stretch>
            <a:fillRect/>
          </a:stretch>
        </p:blipFill>
        <p:spPr bwMode="auto">
          <a:xfrm>
            <a:off x="4572000" y="3200400"/>
            <a:ext cx="3962400" cy="990600"/>
          </a:xfrm>
          <a:prstGeom prst="rect">
            <a:avLst/>
          </a:prstGeom>
          <a:noFill/>
          <a:ln w="9525">
            <a:noFill/>
            <a:miter lim="800000"/>
            <a:headEnd/>
            <a:tailEnd/>
          </a:ln>
        </p:spPr>
      </p:pic>
      <p:grpSp>
        <p:nvGrpSpPr>
          <p:cNvPr id="11" name="Group 10"/>
          <p:cNvGrpSpPr/>
          <p:nvPr/>
        </p:nvGrpSpPr>
        <p:grpSpPr>
          <a:xfrm>
            <a:off x="2362200" y="4572000"/>
            <a:ext cx="3352800" cy="1371600"/>
            <a:chOff x="6248400" y="3657600"/>
            <a:chExt cx="2514600" cy="914400"/>
          </a:xfrm>
        </p:grpSpPr>
        <p:sp>
          <p:nvSpPr>
            <p:cNvPr id="10" name="Rectangle 9"/>
            <p:cNvSpPr/>
            <p:nvPr/>
          </p:nvSpPr>
          <p:spPr>
            <a:xfrm>
              <a:off x="6248400" y="3657600"/>
              <a:ext cx="2514600"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2" descr="nesco_logo_PMS7490.png"/>
            <p:cNvPicPr>
              <a:picLocks noChangeAspect="1" noChangeArrowheads="1"/>
            </p:cNvPicPr>
            <p:nvPr/>
          </p:nvPicPr>
          <p:blipFill>
            <a:blip r:embed="rId6" cstate="print"/>
            <a:srcRect/>
            <a:stretch>
              <a:fillRect/>
            </a:stretch>
          </p:blipFill>
          <p:spPr bwMode="auto">
            <a:xfrm>
              <a:off x="6307044" y="3733800"/>
              <a:ext cx="2360706" cy="762000"/>
            </a:xfrm>
            <a:prstGeom prst="rect">
              <a:avLst/>
            </a:prstGeom>
            <a:noFill/>
            <a:ln w="9525">
              <a:noFill/>
              <a:miter lim="800000"/>
              <a:headEnd/>
              <a:tailEnd/>
            </a:ln>
          </p:spPr>
        </p:pic>
      </p:grpSp>
      <p:pic>
        <p:nvPicPr>
          <p:cNvPr id="12" name="Picture 11" descr="MVLlogo.jpg"/>
          <p:cNvPicPr>
            <a:picLocks noChangeAspect="1"/>
          </p:cNvPicPr>
          <p:nvPr/>
        </p:nvPicPr>
        <p:blipFill>
          <a:blip r:embed="rId7" cstate="print"/>
          <a:stretch>
            <a:fillRect/>
          </a:stretch>
        </p:blipFill>
        <p:spPr>
          <a:xfrm>
            <a:off x="5943600" y="4724400"/>
            <a:ext cx="2895600" cy="1447800"/>
          </a:xfrm>
          <a:prstGeom prst="rect">
            <a:avLst/>
          </a:prstGeom>
        </p:spPr>
      </p:pic>
      <p:pic>
        <p:nvPicPr>
          <p:cNvPr id="13" name="Picture 12" descr="logo.gif"/>
          <p:cNvPicPr>
            <a:picLocks noChangeAspect="1"/>
          </p:cNvPicPr>
          <p:nvPr/>
        </p:nvPicPr>
        <p:blipFill>
          <a:blip r:embed="rId8" cstate="print"/>
          <a:stretch>
            <a:fillRect/>
          </a:stretch>
        </p:blipFill>
        <p:spPr>
          <a:xfrm>
            <a:off x="304800" y="1600200"/>
            <a:ext cx="4290447" cy="838200"/>
          </a:xfrm>
          <a:prstGeom prst="rect">
            <a:avLst/>
          </a:prstGeom>
        </p:spPr>
      </p:pic>
      <p:pic>
        <p:nvPicPr>
          <p:cNvPr id="14" name="Picture 2" descr="\\dc1\users\ravim\My Documents\iCAST Local Docs\ICAST - Current\Projects\Energy Efficiency\Biz Plan for Community Programs\RS_Logo_Color.jpg"/>
          <p:cNvPicPr>
            <a:picLocks noChangeAspect="1" noChangeArrowheads="1"/>
          </p:cNvPicPr>
          <p:nvPr/>
        </p:nvPicPr>
        <p:blipFill>
          <a:blip r:embed="rId9" cstate="print"/>
          <a:srcRect/>
          <a:stretch>
            <a:fillRect/>
          </a:stretch>
        </p:blipFill>
        <p:spPr bwMode="auto">
          <a:xfrm>
            <a:off x="1295400" y="2590800"/>
            <a:ext cx="2133600" cy="1727469"/>
          </a:xfrm>
          <a:prstGeom prst="rect">
            <a:avLst/>
          </a:prstGeom>
          <a:noFill/>
        </p:spPr>
      </p:pic>
      <p:pic>
        <p:nvPicPr>
          <p:cNvPr id="15" name="Picture 14" descr="ICAST Logo.JPG"/>
          <p:cNvPicPr>
            <a:picLocks noChangeAspect="1"/>
          </p:cNvPicPr>
          <p:nvPr/>
        </p:nvPicPr>
        <p:blipFill>
          <a:blip r:embed="rId10" cstate="print"/>
          <a:stretch>
            <a:fillRect/>
          </a:stretch>
        </p:blipFill>
        <p:spPr>
          <a:xfrm>
            <a:off x="7772400" y="304800"/>
            <a:ext cx="1054156" cy="914400"/>
          </a:xfrm>
          <a:prstGeom prst="rect">
            <a:avLst/>
          </a:prstGeom>
        </p:spPr>
      </p:pic>
    </p:spTree>
    <p:extLst>
      <p:ext uri="{BB962C8B-B14F-4D97-AF65-F5344CB8AC3E}">
        <p14:creationId xmlns:p14="http://schemas.microsoft.com/office/powerpoint/2010/main" val="2970095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81000"/>
            <a:ext cx="8778240" cy="1752600"/>
          </a:xfrm>
        </p:spPr>
        <p:txBody>
          <a:bodyPr>
            <a:normAutofit/>
          </a:bodyPr>
          <a:lstStyle/>
          <a:p>
            <a:r>
              <a:rPr lang="en-US" sz="2000" b="1" dirty="0" smtClean="0"/>
              <a:t>International Center for Appropriate and Sustainable Technology</a:t>
            </a:r>
            <a:endParaRPr lang="en-US" sz="2000" b="1" dirty="0"/>
          </a:p>
        </p:txBody>
      </p:sp>
      <p:pic>
        <p:nvPicPr>
          <p:cNvPr id="5" name="Picture 4" descr="ICAST Logo.JPG"/>
          <p:cNvPicPr>
            <a:picLocks noChangeAspect="1"/>
          </p:cNvPicPr>
          <p:nvPr/>
        </p:nvPicPr>
        <p:blipFill>
          <a:blip r:embed="rId3" cstate="print"/>
          <a:stretch>
            <a:fillRect/>
          </a:stretch>
        </p:blipFill>
        <p:spPr>
          <a:xfrm>
            <a:off x="3694176" y="228600"/>
            <a:ext cx="1752600" cy="1520248"/>
          </a:xfrm>
          <a:prstGeom prst="rect">
            <a:avLst/>
          </a:prstGeom>
        </p:spPr>
      </p:pic>
      <p:sp>
        <p:nvSpPr>
          <p:cNvPr id="8" name="TextBox 7"/>
          <p:cNvSpPr txBox="1"/>
          <p:nvPr/>
        </p:nvSpPr>
        <p:spPr>
          <a:xfrm>
            <a:off x="758952" y="3962399"/>
            <a:ext cx="7620000" cy="584776"/>
          </a:xfrm>
          <a:prstGeom prst="rect">
            <a:avLst/>
          </a:prstGeom>
          <a:noFill/>
        </p:spPr>
        <p:txBody>
          <a:bodyPr wrap="square" rtlCol="0">
            <a:spAutoFit/>
          </a:bodyPr>
          <a:lstStyle/>
          <a:p>
            <a:pPr algn="ctr"/>
            <a:r>
              <a:rPr lang="en-US" sz="3200" dirty="0" smtClean="0">
                <a:solidFill>
                  <a:schemeClr val="bg1"/>
                </a:solidFill>
                <a:latin typeface="+mj-lt"/>
              </a:rPr>
              <a:t>Successful Entrepreneurship</a:t>
            </a:r>
            <a:endParaRPr lang="en-US" sz="3200" dirty="0">
              <a:solidFill>
                <a:schemeClr val="bg1"/>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040" y="1527048"/>
            <a:ext cx="8503920" cy="4800600"/>
          </a:xfrm>
        </p:spPr>
        <p:txBody>
          <a:bodyPr/>
          <a:lstStyle/>
          <a:p>
            <a:pPr marL="266700" indent="0" algn="ctr">
              <a:buFontTx/>
              <a:buNone/>
            </a:pPr>
            <a:r>
              <a:rPr lang="en-US" sz="2000" i="1" dirty="0" smtClean="0"/>
              <a:t>“I believe that we are all born with the ability to be an entrepreneur, but we have to learn to unlearn the risk-adverse behavior that became part of our culture in the developed world over the past 500 years”</a:t>
            </a:r>
          </a:p>
          <a:p>
            <a:pPr marL="266700" indent="0" algn="ctr">
              <a:buNone/>
            </a:pPr>
            <a:r>
              <a:rPr lang="en-US" sz="2000" i="1" dirty="0" smtClean="0"/>
              <a:t>-Frank Moss</a:t>
            </a:r>
          </a:p>
          <a:p>
            <a:pPr marL="266700" indent="0" algn="ctr">
              <a:buFont typeface="Gill Sans" pitchFamily="-112" charset="0"/>
              <a:buNone/>
            </a:pPr>
            <a:r>
              <a:rPr lang="en-US" sz="1000" dirty="0" smtClean="0"/>
              <a:t>(researcher, technology and biotechnology entrepreneur, academician and author)</a:t>
            </a:r>
            <a:endParaRPr lang="en-US" sz="1000" i="1" dirty="0" smtClean="0"/>
          </a:p>
          <a:p>
            <a:pPr marL="457200" indent="-457200">
              <a:spcBef>
                <a:spcPts val="600"/>
              </a:spcBef>
              <a:spcAft>
                <a:spcPts val="600"/>
              </a:spcAft>
              <a:buClrTx/>
              <a:buSzPct val="100000"/>
              <a:buFont typeface="Wingdings" pitchFamily="2" charset="2"/>
              <a:buChar char="ü"/>
            </a:pPr>
            <a:endParaRPr lang="en-US" sz="2000" dirty="0" smtClean="0">
              <a:solidFill>
                <a:schemeClr val="bg1"/>
              </a:solidFill>
            </a:endParaRPr>
          </a:p>
        </p:txBody>
      </p:sp>
      <p:pic>
        <p:nvPicPr>
          <p:cNvPr id="4" name="Picture 3" descr="ICAST Logo.JPG"/>
          <p:cNvPicPr>
            <a:picLocks noChangeAspect="1"/>
          </p:cNvPicPr>
          <p:nvPr/>
        </p:nvPicPr>
        <p:blipFill>
          <a:blip r:embed="rId2" cstate="print"/>
          <a:stretch>
            <a:fillRect/>
          </a:stretch>
        </p:blipFill>
        <p:spPr>
          <a:xfrm>
            <a:off x="7772400" y="304800"/>
            <a:ext cx="1054156" cy="914400"/>
          </a:xfrm>
          <a:prstGeom prst="rect">
            <a:avLst/>
          </a:prstGeom>
        </p:spPr>
      </p:pic>
    </p:spTree>
    <p:extLst>
      <p:ext uri="{BB962C8B-B14F-4D97-AF65-F5344CB8AC3E}">
        <p14:creationId xmlns:p14="http://schemas.microsoft.com/office/powerpoint/2010/main" val="33784524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5">
      <a:dk1>
        <a:sysClr val="windowText" lastClr="000000"/>
      </a:dk1>
      <a:lt1>
        <a:srgbClr val="385700"/>
      </a:lt1>
      <a:dk2>
        <a:srgbClr val="696464"/>
      </a:dk2>
      <a:lt2>
        <a:srgbClr val="E9E5DC"/>
      </a:lt2>
      <a:accent1>
        <a:srgbClr val="D34817"/>
      </a:accent1>
      <a:accent2>
        <a:srgbClr val="9B2D1F"/>
      </a:accent2>
      <a:accent3>
        <a:srgbClr val="36700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3044</TotalTime>
  <Words>1429</Words>
  <Application>Microsoft Office PowerPoint</Application>
  <PresentationFormat>On-screen Show (4:3)</PresentationFormat>
  <Paragraphs>233</Paragraphs>
  <Slides>36</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Adobe Heiti Std R</vt:lpstr>
      <vt:lpstr>Aharoni</vt:lpstr>
      <vt:lpstr>Calibri</vt:lpstr>
      <vt:lpstr>Georgia</vt:lpstr>
      <vt:lpstr>Gill Sans</vt:lpstr>
      <vt:lpstr>Helvetica Neue</vt:lpstr>
      <vt:lpstr>Wingdings</vt:lpstr>
      <vt:lpstr>Wingdings 2</vt:lpstr>
      <vt:lpstr>ヒラギノ角ゴ ProN W6</vt:lpstr>
      <vt:lpstr>Civic</vt:lpstr>
      <vt:lpstr>Chart</vt:lpstr>
      <vt:lpstr>International Center for Appropriate and Sustainable Technology</vt:lpstr>
      <vt:lpstr>iCAST Mission</vt:lpstr>
      <vt:lpstr>PowerPoint Presentation</vt:lpstr>
      <vt:lpstr>Accomplishments</vt:lpstr>
      <vt:lpstr>Service Learning</vt:lpstr>
      <vt:lpstr>Small Business  Technical Assistance</vt:lpstr>
      <vt:lpstr>PowerPoint Presentation</vt:lpstr>
      <vt:lpstr>International Center for Appropriate and Sustainable Technology</vt:lpstr>
      <vt:lpstr>PowerPoint Presentation</vt:lpstr>
      <vt:lpstr>Entrepreneur?</vt:lpstr>
      <vt:lpstr>Entrepreneurship?</vt:lpstr>
      <vt:lpstr>Entrepreneurs’ Creed</vt:lpstr>
      <vt:lpstr>Common Characteristics</vt:lpstr>
      <vt:lpstr>Kinds of Entrepreneurs</vt:lpstr>
      <vt:lpstr>Myths about Entrepreneurship</vt:lpstr>
      <vt:lpstr>Myths about Entrepreneurship</vt:lpstr>
      <vt:lpstr>Entrepreneurism in the  US Economy</vt:lpstr>
      <vt:lpstr>Who is the Entrepreneur?</vt:lpstr>
      <vt:lpstr>Strategy of the Entrepreneur</vt:lpstr>
      <vt:lpstr>Timmons Model of  Entrepreneurial Process</vt:lpstr>
      <vt:lpstr>PowerPoint Presentation</vt:lpstr>
      <vt:lpstr>Entrepreneurs’ Advice</vt:lpstr>
      <vt:lpstr>Entrepreneurs’ Advice</vt:lpstr>
      <vt:lpstr>Key Traits</vt:lpstr>
      <vt:lpstr>Key Traits</vt:lpstr>
      <vt:lpstr>Key Traits</vt:lpstr>
      <vt:lpstr>Key Skills</vt:lpstr>
      <vt:lpstr>Key Skills</vt:lpstr>
      <vt:lpstr>Key Skills</vt:lpstr>
      <vt:lpstr>Entrepreneurial Ingredients</vt:lpstr>
      <vt:lpstr>What’s Your Opportunity?</vt:lpstr>
      <vt:lpstr>Types of Ventures</vt:lpstr>
      <vt:lpstr>How to Finance Your Opportunity?</vt:lpstr>
      <vt:lpstr>How to Finance Your Opportunity?</vt:lpstr>
      <vt:lpstr>Thank You</vt:lpstr>
      <vt:lpstr>SBA Disclaimer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Project Development</dc:title>
  <dc:creator>Administrator</dc:creator>
  <cp:lastModifiedBy>Ryan Kristoff</cp:lastModifiedBy>
  <cp:revision>406</cp:revision>
  <dcterms:created xsi:type="dcterms:W3CDTF">2013-03-11T20:29:58Z</dcterms:created>
  <dcterms:modified xsi:type="dcterms:W3CDTF">2015-05-27T23:10:26Z</dcterms:modified>
</cp:coreProperties>
</file>